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287000" cx="18288000"/>
  <p:notesSz cx="6858000" cy="9144000"/>
  <p:embeddedFontLst>
    <p:embeddedFont>
      <p:font typeface="Montserrat"/>
      <p:regular r:id="rId29"/>
      <p:bold r:id="rId30"/>
      <p:italic r:id="rId31"/>
      <p:boldItalic r:id="rId32"/>
    </p:embeddedFont>
    <p:embeddedFont>
      <p:font typeface="Montserrat Light"/>
      <p:regular r:id="rId33"/>
      <p:bold r:id="rId34"/>
      <p:italic r:id="rId35"/>
      <p:boldItalic r:id="rId36"/>
    </p:embeddedFont>
    <p:embeddedFont>
      <p:font typeface="Russo One"/>
      <p:regular r:id="rId37"/>
    </p:embeddedFont>
    <p:embeddedFont>
      <p:font typeface="NTR"/>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MontserratLight-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MontserratLight-italic.fntdata"/><Relationship Id="rId12" Type="http://schemas.openxmlformats.org/officeDocument/2006/relationships/slide" Target="slides/slide7.xml"/><Relationship Id="rId34" Type="http://schemas.openxmlformats.org/officeDocument/2006/relationships/font" Target="fonts/MontserratLight-bold.fntdata"/><Relationship Id="rId15" Type="http://schemas.openxmlformats.org/officeDocument/2006/relationships/slide" Target="slides/slide10.xml"/><Relationship Id="rId37" Type="http://schemas.openxmlformats.org/officeDocument/2006/relationships/font" Target="fonts/RussoOne-regular.fntdata"/><Relationship Id="rId14" Type="http://schemas.openxmlformats.org/officeDocument/2006/relationships/slide" Target="slides/slide9.xml"/><Relationship Id="rId36" Type="http://schemas.openxmlformats.org/officeDocument/2006/relationships/font" Target="fonts/MontserratLight-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NT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Times New Roman"/>
                <a:ea typeface="Times New Roman"/>
                <a:cs typeface="Times New Roman"/>
                <a:sym typeface="Times New Roman"/>
              </a:rPr>
              <a:t>Our analysis approach was to </a:t>
            </a:r>
            <a:r>
              <a:rPr lang="en-US" sz="1400">
                <a:latin typeface="Times New Roman"/>
                <a:ea typeface="Times New Roman"/>
                <a:cs typeface="Times New Roman"/>
                <a:sym typeface="Times New Roman"/>
              </a:rPr>
              <a:t>analyze </a:t>
            </a:r>
            <a:r>
              <a:rPr lang="en-US" sz="1400">
                <a:latin typeface="Times New Roman"/>
                <a:ea typeface="Times New Roman"/>
                <a:cs typeface="Times New Roman"/>
                <a:sym typeface="Times New Roman"/>
              </a:rPr>
              <a:t> </a:t>
            </a:r>
            <a:r>
              <a:rPr lang="en-US" sz="1400">
                <a:latin typeface="Times New Roman"/>
                <a:ea typeface="Times New Roman"/>
                <a:cs typeface="Times New Roman"/>
                <a:sym typeface="Times New Roman"/>
              </a:rPr>
              <a:t>the</a:t>
            </a:r>
            <a:r>
              <a:rPr lang="en-US" sz="1400">
                <a:latin typeface="Times New Roman"/>
                <a:ea typeface="Times New Roman"/>
                <a:cs typeface="Times New Roman"/>
                <a:sym typeface="Times New Roman"/>
              </a:rPr>
              <a:t> sentiment </a:t>
            </a:r>
            <a:r>
              <a:rPr lang="en-US" sz="1400">
                <a:solidFill>
                  <a:schemeClr val="dk1"/>
                </a:solidFill>
                <a:latin typeface="Times New Roman"/>
                <a:ea typeface="Times New Roman"/>
                <a:cs typeface="Times New Roman"/>
                <a:sym typeface="Times New Roman"/>
              </a:rPr>
              <a:t>market had towards </a:t>
            </a:r>
            <a:r>
              <a:rPr lang="en-US" sz="1400">
                <a:solidFill>
                  <a:schemeClr val="dk1"/>
                </a:solidFill>
                <a:latin typeface="Times New Roman"/>
                <a:ea typeface="Times New Roman"/>
                <a:cs typeface="Times New Roman"/>
                <a:sym typeface="Times New Roman"/>
              </a:rPr>
              <a:t>DeepSeek during its debut.  For Sentiment analysis we used VADER sentiment analyzer , it reads an article or a text  and assigns  one of three sentiment scores: Positive, Negative, Neutral.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US" sz="1400">
                <a:solidFill>
                  <a:srgbClr val="188038"/>
                </a:solidFill>
                <a:latin typeface="Times New Roman"/>
                <a:ea typeface="Times New Roman"/>
                <a:cs typeface="Times New Roman"/>
                <a:sym typeface="Times New Roman"/>
              </a:rPr>
              <a:t>It </a:t>
            </a:r>
            <a:r>
              <a:rPr lang="en-US" sz="1400">
                <a:solidFill>
                  <a:schemeClr val="dk1"/>
                </a:solidFill>
                <a:latin typeface="Times New Roman"/>
                <a:ea typeface="Times New Roman"/>
                <a:cs typeface="Times New Roman"/>
                <a:sym typeface="Times New Roman"/>
              </a:rPr>
              <a:t>does not analyze each sentence in the artics individually. Instead, it applies VADER sentiment analysis to the entire news page (or text snippet) as a single unit and then assigns a  sentiment score.</a:t>
            </a:r>
            <a:endParaRPr sz="1300">
              <a:solidFill>
                <a:schemeClr val="dk1"/>
              </a:solidFill>
            </a:endParaRPr>
          </a:p>
        </p:txBody>
      </p:sp>
      <p:sp>
        <p:nvSpPr>
          <p:cNvPr id="224" name="Google Shape;22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30326aa4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30326aa49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0326aa49a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30326aa49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2f9b49961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2f9b499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0326aa49a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0326aa49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3083657c5b_7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3083657c5b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0326aa49a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30326aa49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30326aa49a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30326aa49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083657c5b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3083657c5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30326aa49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330326aa49a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I </a:t>
            </a:r>
            <a:r>
              <a:rPr lang="en-US">
                <a:solidFill>
                  <a:schemeClr val="dk1"/>
                </a:solidFill>
              </a:rPr>
              <a:t>Immediately</a:t>
            </a:r>
            <a:r>
              <a:rPr lang="en-US">
                <a:solidFill>
                  <a:schemeClr val="dk1"/>
                </a:solidFill>
              </a:rPr>
              <a:t> after the release of DeepSeek the model was noted for its advanced reasoning capabilities and cost-efficiency. It developed for under $6 million which is a fraction of the cost that other existing AI models spent to develop their models. (</a:t>
            </a:r>
            <a:r>
              <a:rPr lang="en-US">
                <a:solidFill>
                  <a:schemeClr val="dk1"/>
                </a:solidFill>
              </a:rPr>
              <a:t>Google's</a:t>
            </a:r>
            <a:r>
              <a:rPr lang="en-US">
                <a:solidFill>
                  <a:schemeClr val="dk1"/>
                </a:solidFill>
              </a:rPr>
              <a:t> Gemini cost $19 million to train) Its rapid adoption led to DeepSeek becoming the most downloaded free app on Apple's App Store, surpassing competitors like ChatGPT. The announcement led to a huge  sell-off in tech stocks, particularly affecting companies heavily invested in AI infrastructure. Nvidia, a leading AI chipmaker, experienced a 17% drop in its stock price, resulting in a market capitalization loss of nearly $590 billion which was the largest single-day loss for any company on Wall Street. Other tech companies, including Broadcom and Microsoft, also faced significant declines. Investors expressed concerns that DeepSeek's efficient and low-cost AI solutions could disrupt the existing AI market, potentially reducing the demand for high-end chips and extensive data center infrastructures. This development prompted a reevaluation of investment strategies, with some market participants shifting focus from tech giants to other sectors. </a:t>
            </a:r>
            <a:endParaRPr>
              <a:solidFill>
                <a:schemeClr val="dk1"/>
              </a:solidFill>
            </a:endParaRPr>
          </a:p>
          <a:p>
            <a:pPr indent="0" lvl="0" marL="0" rtl="0" algn="l">
              <a:spcBef>
                <a:spcPts val="1200"/>
              </a:spcBef>
              <a:spcAft>
                <a:spcPts val="0"/>
              </a:spcAft>
              <a:buClr>
                <a:schemeClr val="dk1"/>
              </a:buClr>
              <a:buFont typeface="Arial"/>
              <a:buNone/>
            </a:pPr>
            <a:r>
              <a:t/>
            </a:r>
            <a:endParaRPr sz="1000">
              <a:solidFill>
                <a:schemeClr val="dk1"/>
              </a:solidFill>
            </a:endParaRPr>
          </a:p>
        </p:txBody>
      </p:sp>
      <p:sp>
        <p:nvSpPr>
          <p:cNvPr id="70" name="Google Shape;7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explore this topic, we structured our analysis around three key research questions:</a:t>
            </a:r>
            <a:endParaRPr/>
          </a:p>
        </p:txBody>
      </p:sp>
      <p:sp>
        <p:nvSpPr>
          <p:cNvPr id="116" name="Google Shape;11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30326aa49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Start: </a:t>
            </a:r>
            <a:r>
              <a:rPr lang="en-US"/>
              <a:t>To fully understand Deepseek’s impact, we need to examine the major players in AI that dominate the market. These companies have established themselves as leaders in AI development, infrastructure, and enterprise solutions, all of which shape investor sentiment and stock performance. Let’s explore how each of these companies contributes to the AI ecosystem and how Deepseek fits into this competitive landscape.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Google: Google has long been a leader in AI, leveraging DeepMind and GoogleAI to drive innovations in search algorithms, cloud computing, and natural language processing. Its AI-powered tools, including Gemini, have positioned it as a dominant force in AI software. As a result, Google’s AI developments significantly influence its stock performance and overall market perception.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NVIDIA: </a:t>
            </a:r>
            <a:r>
              <a:rPr lang="en-US">
                <a:solidFill>
                  <a:schemeClr val="dk1"/>
                </a:solidFill>
              </a:rPr>
              <a:t>Unlike Google and Microsoft, which focus on AI software and cloud integration, NVIDIA provides the </a:t>
            </a:r>
            <a:r>
              <a:rPr b="1" lang="en-US">
                <a:solidFill>
                  <a:schemeClr val="dk1"/>
                </a:solidFill>
              </a:rPr>
              <a:t>hardware foundation</a:t>
            </a:r>
            <a:r>
              <a:rPr lang="en-US">
                <a:solidFill>
                  <a:schemeClr val="dk1"/>
                </a:solidFill>
              </a:rPr>
              <a:t> for AI. Its GPUs are essential for AI model training, powering everything from machine learning to data centers. As AI adoption grows, NVIDIA’s stock has reflected increased demand for high-performance computing, making it a crucial player in AI infrastructure.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Microsoft: Microsoft is a key AI player through its </a:t>
            </a:r>
            <a:r>
              <a:rPr b="1" lang="en-US">
                <a:solidFill>
                  <a:schemeClr val="dk1"/>
                </a:solidFill>
              </a:rPr>
              <a:t>enterprise-focused AI strategy</a:t>
            </a:r>
            <a:r>
              <a:rPr lang="en-US">
                <a:solidFill>
                  <a:schemeClr val="dk1"/>
                </a:solidFill>
              </a:rPr>
              <a:t>. By integrating AI into its Azure cloud platform and productivity tools like Office 365, it has positioned itself as a leader in AI adoption for businesses. Microsoft’s continuous AI investments have strengthened investor confidence, making it one of the most resilient AI-driven stocks in the market.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Deepseek: Now, we have Deepseek—an emerging competitor that has quickly gained traction with its AI models. Its entrance has raised questions about how it will challenge these well-established giants and whether it can capture market share. As we saw earlier, its arrival triggered stock fluctuations, highlighting investor uncertainty and competitive pressures in the AI sector.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End: </a:t>
            </a:r>
            <a:r>
              <a:rPr lang="en-US"/>
              <a:t>With these major players in mind, let’s take a closer look at how Deepseek’s entry influenced investor sentiment and stock trends.</a:t>
            </a:r>
            <a:endParaRPr/>
          </a:p>
        </p:txBody>
      </p:sp>
      <p:sp>
        <p:nvSpPr>
          <p:cNvPr id="131" name="Google Shape;131;g330326aa49a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083657c5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3083657c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Immediately after the release of DeepSeek the model was noted for its advanced reasoning capabilities and cost-efficiency. It was developed for under $6 million which is a fraction of the cost that other existing AI models spent to develop their models. </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 Its rapid adoption led to DeepSeek becoming the most downloaded free app on Apple's App Store, surpassing competitors like ChatGPT. The announcement led to a huge  sell-off in tech stocks, particularly affecting companies heavily invested in AI infrastructure. Nvidia, a leading AI chipmaker, experienced a 17% drop in its stock price, resulting in a market capitalization loss of nearly $590 billion which was the largest single-day loss for any company on Wall Street. Other tech companies, including Broadcom and Microsoft, also faced significant declines.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Investors expressed concerns that DeepSeek's efficient and low-cost AI solutions could disrupt the existing AI market, potentially reducing the demand for high-end chips and extensive data center infrastructures. This development prompted a reevaluation of investment strategies, with some market participants shifting focus from tech giants to other sectors.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Starter: </a:t>
            </a:r>
            <a:r>
              <a:rPr lang="en-US"/>
              <a:t>One of our key research questions was whether Deepseek’s entrance into the AI space impacted investor sentiment and stock performance for major AI companies. To analyze this, we tracked how Google, Microsoft, and NVIDIA’s stock prices moved before, during, and after Deepseek’s announcement.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Before Deepseek’s entrance into the market, AI-related stocks were following their existing growth trends. Google and Microsoft were maintaining steady gains, while NVIDIA was benefiting from rising demand for AI chips. At this point, investor confidence in AI was strong, with little disruption to market momentum.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January 27, 2025, Deepseek officially announced its AI model, quickly gaining attention for its potential to compete with OpenAI’s ChatGPT, Google Gemini, and Microsoft Copilot. Investors reacted immediately, causing Google and Microsoft’s stocks to dip slightly, while NVIDIA took a more significant hit of 4.4%. This suggests concerns that Deepseek’s AI technology might shift demand away from existing AI models and influence market dynamics.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immediate aftermath, stock prices continued adjusting. Google saw another decline of 1.4%, while Microsoft remained relatively stable with a minor dip of 0.2%. Meanwhile, NVIDIA dropped an additional 1.7%, reflecting ongoing uncertainty about AI hardware demand. This shows that while Deepseek’s launch created volatility, its impact varied across different sectors—software companies like Microsoft were more insulated compared to hardware-focused NVIDIA.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Fast forward to today, and we see that stock prices have stabilized. Google remains slightly below its pre-announcement level, Microsoft has recovered, and NVIDIA is showing signs of bouncing back. This suggests that while Deepseek’s announcement caused short-term market reactions, the broader AI sector has adapted to the increased competition.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End: </a:t>
            </a:r>
            <a:r>
              <a:rPr lang="en-US">
                <a:solidFill>
                  <a:schemeClr val="dk1"/>
                </a:solidFill>
              </a:rPr>
              <a:t>This timeline shows that Deepseek’s entry created short-term market fluctuations for some AI companies, but long-term effects remain uncertain. While stock movements give us insight into investor behavior, another critical factor in understanding Deepseek’s market influence is public sentiment. Next, let’s look at how we gathered and analyzed data for sentiment and stock trends.</a:t>
            </a:r>
            <a:endParaRPr/>
          </a:p>
        </p:txBody>
      </p:sp>
      <p:sp>
        <p:nvSpPr>
          <p:cNvPr id="161" name="Google Shape;16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goal was to analyze how Deepseek’s </a:t>
            </a:r>
            <a:r>
              <a:rPr lang="en-US"/>
              <a:t>entrance</a:t>
            </a:r>
            <a:r>
              <a:rPr lang="en-US"/>
              <a:t> into the AI industry has shaped public perception and investor sentiment. To do this, we examined stock price trends, and performed the sentiment analysis of news articles,</a:t>
            </a:r>
            <a:endParaRPr/>
          </a:p>
        </p:txBody>
      </p:sp>
      <p:sp>
        <p:nvSpPr>
          <p:cNvPr id="207" name="Google Shape;20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2460900" y="905600"/>
            <a:ext cx="129234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3"/>
          <p:cNvSpPr txBox="1"/>
          <p:nvPr>
            <p:ph idx="1" type="subTitle"/>
          </p:nvPr>
        </p:nvSpPr>
        <p:spPr>
          <a:xfrm>
            <a:off x="3700550" y="2147000"/>
            <a:ext cx="103227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chemeClr val="accent5"/>
              </a:buClr>
              <a:buSzPts val="3200"/>
              <a:buFont typeface="Montserrat"/>
              <a:buNone/>
              <a:defRPr b="1">
                <a:solidFill>
                  <a:schemeClr val="accent5"/>
                </a:solidFill>
                <a:latin typeface="Montserrat"/>
                <a:ea typeface="Montserrat"/>
                <a:cs typeface="Montserrat"/>
                <a:sym typeface="Montserrat"/>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4"/>
          <p:cNvSpPr txBox="1"/>
          <p:nvPr>
            <p:ph type="title"/>
          </p:nvPr>
        </p:nvSpPr>
        <p:spPr>
          <a:xfrm>
            <a:off x="3243075" y="1093300"/>
            <a:ext cx="12068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4"/>
          <p:cNvSpPr txBox="1"/>
          <p:nvPr>
            <p:ph idx="1" type="body"/>
          </p:nvPr>
        </p:nvSpPr>
        <p:spPr>
          <a:xfrm>
            <a:off x="3562150" y="3642325"/>
            <a:ext cx="8229600" cy="4526100"/>
          </a:xfrm>
          <a:prstGeom prst="rect">
            <a:avLst/>
          </a:prstGeom>
          <a:noFill/>
          <a:ln>
            <a:noFill/>
          </a:ln>
        </p:spPr>
        <p:txBody>
          <a:bodyPr anchorCtr="0" anchor="t" bIns="45700" lIns="91425" spcFirstLastPara="1" rIns="91425" wrap="square" tIns="45700">
            <a:normAutofit/>
          </a:bodyPr>
          <a:lstStyle>
            <a:lvl1pPr indent="-419100" lvl="0" marL="457200" algn="l">
              <a:spcBef>
                <a:spcPts val="360"/>
              </a:spcBef>
              <a:spcAft>
                <a:spcPts val="0"/>
              </a:spcAft>
              <a:buClr>
                <a:schemeClr val="dk1"/>
              </a:buClr>
              <a:buSzPts val="3000"/>
              <a:buChar char="•"/>
              <a:defRPr sz="3000">
                <a:latin typeface="Arial"/>
                <a:ea typeface="Arial"/>
                <a:cs typeface="Arial"/>
                <a:sym typeface="Arial"/>
              </a:defRPr>
            </a:lvl1pPr>
            <a:lvl2pPr indent="-419100" lvl="1" marL="914400" algn="l">
              <a:spcBef>
                <a:spcPts val="360"/>
              </a:spcBef>
              <a:spcAft>
                <a:spcPts val="0"/>
              </a:spcAft>
              <a:buClr>
                <a:schemeClr val="dk1"/>
              </a:buClr>
              <a:buSzPts val="3000"/>
              <a:buChar char="–"/>
              <a:defRPr sz="3000">
                <a:latin typeface="Arial"/>
                <a:ea typeface="Arial"/>
                <a:cs typeface="Arial"/>
                <a:sym typeface="Arial"/>
              </a:defRPr>
            </a:lvl2pPr>
            <a:lvl3pPr indent="-419100" lvl="2" marL="1371600" algn="l">
              <a:spcBef>
                <a:spcPts val="360"/>
              </a:spcBef>
              <a:spcAft>
                <a:spcPts val="0"/>
              </a:spcAft>
              <a:buClr>
                <a:schemeClr val="dk1"/>
              </a:buClr>
              <a:buSzPts val="3000"/>
              <a:buChar char="•"/>
              <a:defRPr sz="3000">
                <a:latin typeface="Arial"/>
                <a:ea typeface="Arial"/>
                <a:cs typeface="Arial"/>
                <a:sym typeface="Arial"/>
              </a:defRPr>
            </a:lvl3pPr>
            <a:lvl4pPr indent="-419100" lvl="3" marL="1828800" algn="l">
              <a:spcBef>
                <a:spcPts val="360"/>
              </a:spcBef>
              <a:spcAft>
                <a:spcPts val="0"/>
              </a:spcAft>
              <a:buClr>
                <a:schemeClr val="dk1"/>
              </a:buClr>
              <a:buSzPts val="3000"/>
              <a:buChar char="–"/>
              <a:defRPr sz="3000">
                <a:latin typeface="Arial"/>
                <a:ea typeface="Arial"/>
                <a:cs typeface="Arial"/>
                <a:sym typeface="Arial"/>
              </a:defRPr>
            </a:lvl4pPr>
            <a:lvl5pPr indent="-419100" lvl="4" marL="2286000" algn="l">
              <a:spcBef>
                <a:spcPts val="360"/>
              </a:spcBef>
              <a:spcAft>
                <a:spcPts val="0"/>
              </a:spcAft>
              <a:buClr>
                <a:schemeClr val="dk1"/>
              </a:buClr>
              <a:buSzPts val="3000"/>
              <a:buChar char="»"/>
              <a:defRPr sz="3000">
                <a:latin typeface="Arial"/>
                <a:ea typeface="Arial"/>
                <a:cs typeface="Arial"/>
                <a:sym typeface="Arial"/>
              </a:defRPr>
            </a:lvl5pPr>
            <a:lvl6pPr indent="-419100" lvl="5" marL="2743200" algn="l">
              <a:spcBef>
                <a:spcPts val="360"/>
              </a:spcBef>
              <a:spcAft>
                <a:spcPts val="0"/>
              </a:spcAft>
              <a:buClr>
                <a:schemeClr val="dk1"/>
              </a:buClr>
              <a:buSzPts val="3000"/>
              <a:buChar char="•"/>
              <a:defRPr sz="3000">
                <a:latin typeface="Arial"/>
                <a:ea typeface="Arial"/>
                <a:cs typeface="Arial"/>
                <a:sym typeface="Arial"/>
              </a:defRPr>
            </a:lvl6pPr>
            <a:lvl7pPr indent="-419100" lvl="6" marL="3200400" algn="l">
              <a:spcBef>
                <a:spcPts val="360"/>
              </a:spcBef>
              <a:spcAft>
                <a:spcPts val="0"/>
              </a:spcAft>
              <a:buClr>
                <a:schemeClr val="dk1"/>
              </a:buClr>
              <a:buSzPts val="3000"/>
              <a:buChar char="•"/>
              <a:defRPr sz="3000">
                <a:latin typeface="Arial"/>
                <a:ea typeface="Arial"/>
                <a:cs typeface="Arial"/>
                <a:sym typeface="Arial"/>
              </a:defRPr>
            </a:lvl7pPr>
            <a:lvl8pPr indent="-419100" lvl="7" marL="3657600" algn="l">
              <a:spcBef>
                <a:spcPts val="360"/>
              </a:spcBef>
              <a:spcAft>
                <a:spcPts val="0"/>
              </a:spcAft>
              <a:buClr>
                <a:schemeClr val="dk1"/>
              </a:buClr>
              <a:buSzPts val="3000"/>
              <a:buChar char="•"/>
              <a:defRPr sz="3000">
                <a:latin typeface="Arial"/>
                <a:ea typeface="Arial"/>
                <a:cs typeface="Arial"/>
                <a:sym typeface="Arial"/>
              </a:defRPr>
            </a:lvl8pPr>
            <a:lvl9pPr indent="-419100" lvl="8" marL="4114800" algn="l">
              <a:spcBef>
                <a:spcPts val="360"/>
              </a:spcBef>
              <a:spcAft>
                <a:spcPts val="0"/>
              </a:spcAft>
              <a:buClr>
                <a:schemeClr val="dk1"/>
              </a:buClr>
              <a:buSzPts val="3000"/>
              <a:buChar char="•"/>
              <a:defRPr sz="3000">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5"/>
          <p:cNvSpPr txBox="1"/>
          <p:nvPr>
            <p:ph type="title"/>
          </p:nvPr>
        </p:nvSpPr>
        <p:spPr>
          <a:xfrm>
            <a:off x="5257802" y="1168375"/>
            <a:ext cx="83271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
          <p:cNvSpPr txBox="1"/>
          <p:nvPr>
            <p:ph idx="1" type="body"/>
          </p:nvPr>
        </p:nvSpPr>
        <p:spPr>
          <a:xfrm>
            <a:off x="5257800" y="4675450"/>
            <a:ext cx="10590600" cy="3054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3000"/>
              <a:buNone/>
              <a:defRPr sz="3000">
                <a:latin typeface="Arial"/>
                <a:ea typeface="Arial"/>
                <a:cs typeface="Arial"/>
                <a:sym typeface="Arial"/>
              </a:defRPr>
            </a:lvl1pPr>
            <a:lvl2pPr indent="-228600" lvl="1" marL="914400" algn="l">
              <a:spcBef>
                <a:spcPts val="360"/>
              </a:spcBef>
              <a:spcAft>
                <a:spcPts val="0"/>
              </a:spcAft>
              <a:buSzPts val="3000"/>
              <a:buNone/>
              <a:defRPr sz="3000">
                <a:latin typeface="Arial"/>
                <a:ea typeface="Arial"/>
                <a:cs typeface="Arial"/>
                <a:sym typeface="Arial"/>
              </a:defRPr>
            </a:lvl2pPr>
            <a:lvl3pPr indent="-228600" lvl="2" marL="1371600" algn="l">
              <a:spcBef>
                <a:spcPts val="320"/>
              </a:spcBef>
              <a:spcAft>
                <a:spcPts val="0"/>
              </a:spcAft>
              <a:buSzPts val="3000"/>
              <a:buNone/>
              <a:defRPr sz="3000">
                <a:latin typeface="Arial"/>
                <a:ea typeface="Arial"/>
                <a:cs typeface="Arial"/>
                <a:sym typeface="Arial"/>
              </a:defRPr>
            </a:lvl3pPr>
            <a:lvl4pPr indent="-228600" lvl="3" marL="1828800" algn="l">
              <a:spcBef>
                <a:spcPts val="280"/>
              </a:spcBef>
              <a:spcAft>
                <a:spcPts val="0"/>
              </a:spcAft>
              <a:buSzPts val="3000"/>
              <a:buNone/>
              <a:defRPr sz="3000">
                <a:latin typeface="Arial"/>
                <a:ea typeface="Arial"/>
                <a:cs typeface="Arial"/>
                <a:sym typeface="Arial"/>
              </a:defRPr>
            </a:lvl4pPr>
            <a:lvl5pPr indent="-228600" lvl="4" marL="2286000" algn="l">
              <a:spcBef>
                <a:spcPts val="280"/>
              </a:spcBef>
              <a:spcAft>
                <a:spcPts val="0"/>
              </a:spcAft>
              <a:buSzPts val="3000"/>
              <a:buNone/>
              <a:defRPr sz="3000">
                <a:latin typeface="Arial"/>
                <a:ea typeface="Arial"/>
                <a:cs typeface="Arial"/>
                <a:sym typeface="Arial"/>
              </a:defRPr>
            </a:lvl5pPr>
            <a:lvl6pPr indent="-228600" lvl="5" marL="2743200" algn="l">
              <a:spcBef>
                <a:spcPts val="280"/>
              </a:spcBef>
              <a:spcAft>
                <a:spcPts val="0"/>
              </a:spcAft>
              <a:buSzPts val="3000"/>
              <a:buNone/>
              <a:defRPr sz="3000">
                <a:latin typeface="Arial"/>
                <a:ea typeface="Arial"/>
                <a:cs typeface="Arial"/>
                <a:sym typeface="Arial"/>
              </a:defRPr>
            </a:lvl6pPr>
            <a:lvl7pPr indent="-228600" lvl="6" marL="3200400" algn="l">
              <a:spcBef>
                <a:spcPts val="280"/>
              </a:spcBef>
              <a:spcAft>
                <a:spcPts val="0"/>
              </a:spcAft>
              <a:buSzPts val="3000"/>
              <a:buNone/>
              <a:defRPr sz="3000">
                <a:latin typeface="Arial"/>
                <a:ea typeface="Arial"/>
                <a:cs typeface="Arial"/>
                <a:sym typeface="Arial"/>
              </a:defRPr>
            </a:lvl7pPr>
            <a:lvl8pPr indent="-228600" lvl="7" marL="3657600" algn="l">
              <a:spcBef>
                <a:spcPts val="280"/>
              </a:spcBef>
              <a:spcAft>
                <a:spcPts val="0"/>
              </a:spcAft>
              <a:buSzPts val="3000"/>
              <a:buNone/>
              <a:defRPr sz="3000">
                <a:latin typeface="Arial"/>
                <a:ea typeface="Arial"/>
                <a:cs typeface="Arial"/>
                <a:sym typeface="Arial"/>
              </a:defRPr>
            </a:lvl8pPr>
            <a:lvl9pPr indent="-228600" lvl="8" marL="4114800" algn="l">
              <a:spcBef>
                <a:spcPts val="280"/>
              </a:spcBef>
              <a:spcAft>
                <a:spcPts val="0"/>
              </a:spcAft>
              <a:buSzPts val="3000"/>
              <a:buNone/>
              <a:defRPr sz="3000">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 name="Shape 18"/>
        <p:cNvGrpSpPr/>
        <p:nvPr/>
      </p:nvGrpSpPr>
      <p:grpSpPr>
        <a:xfrm>
          <a:off x="0" y="0"/>
          <a:ext cx="0" cy="0"/>
          <a:chOff x="0" y="0"/>
          <a:chExt cx="0" cy="0"/>
        </a:xfrm>
      </p:grpSpPr>
      <p:sp>
        <p:nvSpPr>
          <p:cNvPr id="19" name="Google Shape;19;p6"/>
          <p:cNvSpPr txBox="1"/>
          <p:nvPr>
            <p:ph type="title"/>
          </p:nvPr>
        </p:nvSpPr>
        <p:spPr>
          <a:xfrm>
            <a:off x="3109800" y="1169500"/>
            <a:ext cx="12068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6"/>
          <p:cNvSpPr txBox="1"/>
          <p:nvPr>
            <p:ph idx="1" type="body"/>
          </p:nvPr>
        </p:nvSpPr>
        <p:spPr>
          <a:xfrm>
            <a:off x="4838525" y="37584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 name="Google Shape;21;p6"/>
          <p:cNvSpPr txBox="1"/>
          <p:nvPr>
            <p:ph idx="2" type="body"/>
          </p:nvPr>
        </p:nvSpPr>
        <p:spPr>
          <a:xfrm>
            <a:off x="9029525" y="37584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7"/>
          <p:cNvSpPr txBox="1"/>
          <p:nvPr>
            <p:ph type="title"/>
          </p:nvPr>
        </p:nvSpPr>
        <p:spPr>
          <a:xfrm>
            <a:off x="3471675" y="1169500"/>
            <a:ext cx="12068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 name="Shape 24"/>
        <p:cNvGrpSpPr/>
        <p:nvPr/>
      </p:nvGrpSpPr>
      <p:grpSpPr>
        <a:xfrm>
          <a:off x="0" y="0"/>
          <a:ext cx="0" cy="0"/>
          <a:chOff x="0" y="0"/>
          <a:chExt cx="0" cy="0"/>
        </a:xfrm>
      </p:grpSpPr>
      <p:sp>
        <p:nvSpPr>
          <p:cNvPr id="25" name="Google Shape;25;p8"/>
          <p:cNvSpPr txBox="1"/>
          <p:nvPr>
            <p:ph type="title"/>
          </p:nvPr>
        </p:nvSpPr>
        <p:spPr>
          <a:xfrm>
            <a:off x="1337913" y="2399975"/>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8"/>
          <p:cNvSpPr/>
          <p:nvPr>
            <p:ph idx="2" type="pic"/>
          </p:nvPr>
        </p:nvSpPr>
        <p:spPr>
          <a:xfrm>
            <a:off x="9256879" y="2122900"/>
            <a:ext cx="7474800" cy="5606100"/>
          </a:xfrm>
          <a:prstGeom prst="rect">
            <a:avLst/>
          </a:prstGeom>
          <a:noFill/>
          <a:ln>
            <a:noFill/>
          </a:ln>
        </p:spPr>
      </p:sp>
      <p:sp>
        <p:nvSpPr>
          <p:cNvPr id="27" name="Google Shape;27;p8"/>
          <p:cNvSpPr txBox="1"/>
          <p:nvPr>
            <p:ph idx="1" type="body"/>
          </p:nvPr>
        </p:nvSpPr>
        <p:spPr>
          <a:xfrm>
            <a:off x="1516438" y="426388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3000"/>
              <a:buNone/>
              <a:defRPr sz="3000"/>
            </a:lvl1pPr>
            <a:lvl2pPr indent="-228600" lvl="1" marL="914400" algn="l">
              <a:spcBef>
                <a:spcPts val="240"/>
              </a:spcBef>
              <a:spcAft>
                <a:spcPts val="0"/>
              </a:spcAft>
              <a:buClr>
                <a:schemeClr val="dk1"/>
              </a:buClr>
              <a:buSzPts val="3000"/>
              <a:buNone/>
              <a:defRPr sz="3000"/>
            </a:lvl2pPr>
            <a:lvl3pPr indent="-228600" lvl="2" marL="1371600" algn="l">
              <a:spcBef>
                <a:spcPts val="200"/>
              </a:spcBef>
              <a:spcAft>
                <a:spcPts val="0"/>
              </a:spcAft>
              <a:buClr>
                <a:schemeClr val="dk1"/>
              </a:buClr>
              <a:buSzPts val="3000"/>
              <a:buNone/>
              <a:defRPr sz="3000"/>
            </a:lvl3pPr>
            <a:lvl4pPr indent="-228600" lvl="3" marL="1828800" algn="l">
              <a:spcBef>
                <a:spcPts val="180"/>
              </a:spcBef>
              <a:spcAft>
                <a:spcPts val="0"/>
              </a:spcAft>
              <a:buClr>
                <a:schemeClr val="dk1"/>
              </a:buClr>
              <a:buSzPts val="3000"/>
              <a:buNone/>
              <a:defRPr sz="3000"/>
            </a:lvl4pPr>
            <a:lvl5pPr indent="-228600" lvl="4" marL="2286000" algn="l">
              <a:spcBef>
                <a:spcPts val="180"/>
              </a:spcBef>
              <a:spcAft>
                <a:spcPts val="0"/>
              </a:spcAft>
              <a:buClr>
                <a:schemeClr val="dk1"/>
              </a:buClr>
              <a:buSzPts val="3000"/>
              <a:buNone/>
              <a:defRPr sz="3000"/>
            </a:lvl5pPr>
            <a:lvl6pPr indent="-228600" lvl="5" marL="2743200" algn="l">
              <a:spcBef>
                <a:spcPts val="180"/>
              </a:spcBef>
              <a:spcAft>
                <a:spcPts val="0"/>
              </a:spcAft>
              <a:buClr>
                <a:schemeClr val="dk1"/>
              </a:buClr>
              <a:buSzPts val="3000"/>
              <a:buNone/>
              <a:defRPr sz="3000"/>
            </a:lvl6pPr>
            <a:lvl7pPr indent="-228600" lvl="6" marL="3200400" algn="l">
              <a:spcBef>
                <a:spcPts val="180"/>
              </a:spcBef>
              <a:spcAft>
                <a:spcPts val="0"/>
              </a:spcAft>
              <a:buClr>
                <a:schemeClr val="dk1"/>
              </a:buClr>
              <a:buSzPts val="3000"/>
              <a:buNone/>
              <a:defRPr sz="3000"/>
            </a:lvl7pPr>
            <a:lvl8pPr indent="-228600" lvl="7" marL="3657600" algn="l">
              <a:spcBef>
                <a:spcPts val="180"/>
              </a:spcBef>
              <a:spcAft>
                <a:spcPts val="0"/>
              </a:spcAft>
              <a:buClr>
                <a:schemeClr val="dk1"/>
              </a:buClr>
              <a:buSzPts val="3000"/>
              <a:buNone/>
              <a:defRPr sz="3000"/>
            </a:lvl8pPr>
            <a:lvl9pPr indent="-228600" lvl="8" marL="4114800" algn="l">
              <a:spcBef>
                <a:spcPts val="180"/>
              </a:spcBef>
              <a:spcAft>
                <a:spcPts val="0"/>
              </a:spcAft>
              <a:buClr>
                <a:schemeClr val="dk1"/>
              </a:buClr>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71675" y="1169500"/>
            <a:ext cx="120684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4400"/>
              <a:buFont typeface="Russo One"/>
              <a:buNone/>
              <a:defRPr i="0" sz="4400" u="none" cap="none" strike="noStrike">
                <a:solidFill>
                  <a:schemeClr val="lt1"/>
                </a:solidFill>
                <a:latin typeface="Russo One"/>
                <a:ea typeface="Russo One"/>
                <a:cs typeface="Russo One"/>
                <a:sym typeface="Russo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2231525" y="3171725"/>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1"/>
              </a:buClr>
              <a:buSzPts val="3200"/>
              <a:buChar char="•"/>
              <a:defRPr i="0" sz="3200" u="none" cap="none" strike="noStrike">
                <a:solidFill>
                  <a:schemeClr val="lt1"/>
                </a:solidFill>
              </a:defRPr>
            </a:lvl1pPr>
            <a:lvl2pPr indent="-406400" lvl="1" marL="914400" marR="0" rtl="0" algn="l">
              <a:spcBef>
                <a:spcPts val="560"/>
              </a:spcBef>
              <a:spcAft>
                <a:spcPts val="0"/>
              </a:spcAft>
              <a:buClr>
                <a:schemeClr val="lt1"/>
              </a:buClr>
              <a:buSzPts val="2800"/>
              <a:buChar char="–"/>
              <a:defRPr i="0" sz="2800" u="none" cap="none" strike="noStrike">
                <a:solidFill>
                  <a:schemeClr val="lt1"/>
                </a:solidFill>
              </a:defRPr>
            </a:lvl2pPr>
            <a:lvl3pPr indent="-381000" lvl="2" marL="1371600" marR="0" rtl="0" algn="l">
              <a:spcBef>
                <a:spcPts val="480"/>
              </a:spcBef>
              <a:spcAft>
                <a:spcPts val="0"/>
              </a:spcAft>
              <a:buClr>
                <a:schemeClr val="lt1"/>
              </a:buClr>
              <a:buSzPts val="2400"/>
              <a:buChar char="•"/>
              <a:defRPr i="0" sz="2400" u="none" cap="none" strike="noStrike">
                <a:solidFill>
                  <a:schemeClr val="lt1"/>
                </a:solidFill>
              </a:defRPr>
            </a:lvl3pPr>
            <a:lvl4pPr indent="-355600" lvl="3" marL="1828800" marR="0" rtl="0" algn="l">
              <a:spcBef>
                <a:spcPts val="400"/>
              </a:spcBef>
              <a:spcAft>
                <a:spcPts val="0"/>
              </a:spcAft>
              <a:buClr>
                <a:schemeClr val="lt1"/>
              </a:buClr>
              <a:buSzPts val="2000"/>
              <a:buChar char="–"/>
              <a:defRPr i="0" sz="2000" u="none" cap="none" strike="noStrike">
                <a:solidFill>
                  <a:schemeClr val="lt1"/>
                </a:solidFill>
              </a:defRPr>
            </a:lvl4pPr>
            <a:lvl5pPr indent="-355600" lvl="4" marL="2286000" marR="0" rtl="0" algn="l">
              <a:spcBef>
                <a:spcPts val="400"/>
              </a:spcBef>
              <a:spcAft>
                <a:spcPts val="0"/>
              </a:spcAft>
              <a:buClr>
                <a:schemeClr val="lt1"/>
              </a:buClr>
              <a:buSzPts val="2000"/>
              <a:buChar char="»"/>
              <a:defRPr i="0" sz="2000" u="none" cap="none" strike="noStrike">
                <a:solidFill>
                  <a:schemeClr val="lt1"/>
                </a:solidFill>
              </a:defRPr>
            </a:lvl5pPr>
            <a:lvl6pPr indent="-355600" lvl="5" marL="2743200" marR="0" rtl="0" algn="l">
              <a:spcBef>
                <a:spcPts val="400"/>
              </a:spcBef>
              <a:spcAft>
                <a:spcPts val="0"/>
              </a:spcAft>
              <a:buClr>
                <a:schemeClr val="lt1"/>
              </a:buClr>
              <a:buSzPts val="2000"/>
              <a:buChar char="•"/>
              <a:defRPr i="0" sz="2000" u="none" cap="none" strike="noStrike">
                <a:solidFill>
                  <a:schemeClr val="lt1"/>
                </a:solidFill>
              </a:defRPr>
            </a:lvl6pPr>
            <a:lvl7pPr indent="-355600" lvl="6" marL="3200400" marR="0" rtl="0" algn="l">
              <a:spcBef>
                <a:spcPts val="400"/>
              </a:spcBef>
              <a:spcAft>
                <a:spcPts val="0"/>
              </a:spcAft>
              <a:buClr>
                <a:schemeClr val="lt1"/>
              </a:buClr>
              <a:buSzPts val="2000"/>
              <a:buChar char="•"/>
              <a:defRPr i="0" sz="2000" u="none" cap="none" strike="noStrike">
                <a:solidFill>
                  <a:schemeClr val="lt1"/>
                </a:solidFill>
              </a:defRPr>
            </a:lvl7pPr>
            <a:lvl8pPr indent="-355600" lvl="7" marL="3657600" marR="0" rtl="0" algn="l">
              <a:spcBef>
                <a:spcPts val="400"/>
              </a:spcBef>
              <a:spcAft>
                <a:spcPts val="0"/>
              </a:spcAft>
              <a:buClr>
                <a:schemeClr val="lt1"/>
              </a:buClr>
              <a:buSzPts val="2000"/>
              <a:buChar char="•"/>
              <a:defRPr i="0" sz="2000" u="none" cap="none" strike="noStrike">
                <a:solidFill>
                  <a:schemeClr val="lt1"/>
                </a:solidFill>
              </a:defRPr>
            </a:lvl8pPr>
            <a:lvl9pPr indent="-355600" lvl="8" marL="4114800" marR="0" rtl="0" algn="l">
              <a:spcBef>
                <a:spcPts val="400"/>
              </a:spcBef>
              <a:spcAft>
                <a:spcPts val="0"/>
              </a:spcAft>
              <a:buClr>
                <a:schemeClr val="lt1"/>
              </a:buClr>
              <a:buSzPts val="2000"/>
              <a:buChar char="•"/>
              <a:defRPr i="0" sz="2000" u="none" cap="none" strike="noStrike">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8.png"/><Relationship Id="rId11" Type="http://schemas.openxmlformats.org/officeDocument/2006/relationships/hyperlink" Target="https://www.geeksforgeeks.org/how-to-use-yfinance-api-with-python/" TargetMode="External"/><Relationship Id="rId10" Type="http://schemas.openxmlformats.org/officeDocument/2006/relationships/hyperlink" Target="https://finance.yahoo.com/" TargetMode="External"/><Relationship Id="rId12" Type="http://schemas.openxmlformats.org/officeDocument/2006/relationships/hyperlink" Target="https://www.geeksforgeeks.org/how-to-use-yfinance-api-with-python/" TargetMode="External"/><Relationship Id="rId9" Type="http://schemas.openxmlformats.org/officeDocument/2006/relationships/hyperlink" Target="https://finance.yahoo.com/" TargetMode="External"/><Relationship Id="rId5" Type="http://schemas.openxmlformats.org/officeDocument/2006/relationships/image" Target="../media/image25.png"/><Relationship Id="rId6" Type="http://schemas.openxmlformats.org/officeDocument/2006/relationships/image" Target="../media/image16.png"/><Relationship Id="rId7" Type="http://schemas.openxmlformats.org/officeDocument/2006/relationships/image" Target="../media/image30.png"/><Relationship Id="rId8"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2.jp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8.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grpSp>
        <p:nvGrpSpPr>
          <p:cNvPr id="32" name="Google Shape;32;p9"/>
          <p:cNvGrpSpPr/>
          <p:nvPr/>
        </p:nvGrpSpPr>
        <p:grpSpPr>
          <a:xfrm rot="-2700000">
            <a:off x="8208903" y="-6415230"/>
            <a:ext cx="6881910" cy="22187885"/>
            <a:chOff x="0" y="-47625"/>
            <a:chExt cx="1493538" cy="4815298"/>
          </a:xfrm>
        </p:grpSpPr>
        <p:sp>
          <p:nvSpPr>
            <p:cNvPr id="33" name="Google Shape;33;p9"/>
            <p:cNvSpPr/>
            <p:nvPr/>
          </p:nvSpPr>
          <p:spPr>
            <a:xfrm>
              <a:off x="0" y="0"/>
              <a:ext cx="1493538" cy="4767673"/>
            </a:xfrm>
            <a:custGeom>
              <a:rect b="b" l="l" r="r" t="t"/>
              <a:pathLst>
                <a:path extrusionOk="0" h="4767673" w="1493538">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 name="Google Shape;34;p9"/>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 name="Google Shape;35;p9"/>
          <p:cNvGrpSpPr/>
          <p:nvPr/>
        </p:nvGrpSpPr>
        <p:grpSpPr>
          <a:xfrm>
            <a:off x="-226182" y="-1892816"/>
            <a:ext cx="6415703" cy="6415703"/>
            <a:chOff x="0" y="0"/>
            <a:chExt cx="812800" cy="812800"/>
          </a:xfrm>
        </p:grpSpPr>
        <p:sp>
          <p:nvSpPr>
            <p:cNvPr id="36" name="Google Shape;3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2CD9C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 name="Google Shape;38;p9"/>
          <p:cNvGrpSpPr/>
          <p:nvPr/>
        </p:nvGrpSpPr>
        <p:grpSpPr>
          <a:xfrm>
            <a:off x="6366387" y="4867904"/>
            <a:ext cx="8234639" cy="8234639"/>
            <a:chOff x="0" y="0"/>
            <a:chExt cx="812800" cy="812800"/>
          </a:xfrm>
        </p:grpSpPr>
        <p:sp>
          <p:nvSpPr>
            <p:cNvPr id="39" name="Google Shape;3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2CD9CB"/>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 name="Google Shape;40;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 name="Google Shape;41;p9"/>
          <p:cNvSpPr/>
          <p:nvPr/>
        </p:nvSpPr>
        <p:spPr>
          <a:xfrm rot="-2700000">
            <a:off x="-334197" y="-2755333"/>
            <a:ext cx="8352848" cy="20687626"/>
          </a:xfrm>
          <a:custGeom>
            <a:rect b="b" l="l" r="r" t="t"/>
            <a:pathLst>
              <a:path extrusionOk="0" h="4490671" w="1813156">
                <a:moveTo>
                  <a:pt x="0" y="0"/>
                </a:moveTo>
                <a:lnTo>
                  <a:pt x="1813156" y="0"/>
                </a:lnTo>
                <a:lnTo>
                  <a:pt x="1813156" y="4490671"/>
                </a:lnTo>
                <a:lnTo>
                  <a:pt x="0" y="4490671"/>
                </a:lnTo>
                <a:close/>
              </a:path>
            </a:pathLst>
          </a:custGeom>
          <a:gradFill>
            <a:gsLst>
              <a:gs pos="0">
                <a:srgbClr val="092AB9"/>
              </a:gs>
              <a:gs pos="100000">
                <a:srgbClr val="0920DE"/>
              </a:gs>
            </a:gsLst>
            <a:lin ang="5400000" scaled="0"/>
          </a:gradFill>
          <a:ln>
            <a:noFill/>
          </a:ln>
        </p:spPr>
      </p:sp>
      <p:sp>
        <p:nvSpPr>
          <p:cNvPr id="42" name="Google Shape;42;p9"/>
          <p:cNvSpPr txBox="1"/>
          <p:nvPr/>
        </p:nvSpPr>
        <p:spPr>
          <a:xfrm rot="-2700000">
            <a:off x="-6351696" y="1398275"/>
            <a:ext cx="3745212" cy="3964658"/>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 name="Google Shape;43;p9"/>
          <p:cNvGrpSpPr/>
          <p:nvPr/>
        </p:nvGrpSpPr>
        <p:grpSpPr>
          <a:xfrm rot="8100000">
            <a:off x="14762157" y="-5695837"/>
            <a:ext cx="6818075" cy="17553739"/>
            <a:chOff x="0" y="-47625"/>
            <a:chExt cx="1479680" cy="3809567"/>
          </a:xfrm>
        </p:grpSpPr>
        <p:sp>
          <p:nvSpPr>
            <p:cNvPr id="44" name="Google Shape;44;p9"/>
            <p:cNvSpPr/>
            <p:nvPr/>
          </p:nvSpPr>
          <p:spPr>
            <a:xfrm>
              <a:off x="0" y="0"/>
              <a:ext cx="1479680" cy="3761942"/>
            </a:xfrm>
            <a:custGeom>
              <a:rect b="b" l="l" r="r" t="t"/>
              <a:pathLst>
                <a:path extrusionOk="0" h="3761942" w="1479680">
                  <a:moveTo>
                    <a:pt x="0" y="0"/>
                  </a:moveTo>
                  <a:lnTo>
                    <a:pt x="1479680" y="0"/>
                  </a:lnTo>
                  <a:lnTo>
                    <a:pt x="1479680" y="3761942"/>
                  </a:lnTo>
                  <a:lnTo>
                    <a:pt x="0" y="3761942"/>
                  </a:lnTo>
                  <a:close/>
                </a:path>
              </a:pathLst>
            </a:custGeom>
            <a:gradFill>
              <a:gsLst>
                <a:gs pos="0">
                  <a:srgbClr val="2CD9CB"/>
                </a:gs>
                <a:gs pos="50000">
                  <a:srgbClr val="2CD9CB"/>
                </a:gs>
                <a:gs pos="100000">
                  <a:srgbClr val="566FF1"/>
                </a:gs>
              </a:gsLst>
              <a:lin ang="5400000" scaled="0"/>
            </a:gradFill>
            <a:ln>
              <a:noFill/>
            </a:ln>
          </p:spPr>
        </p:sp>
        <p:sp>
          <p:nvSpPr>
            <p:cNvPr id="45" name="Google Shape;45;p9"/>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 name="Google Shape;46;p9"/>
          <p:cNvSpPr/>
          <p:nvPr/>
        </p:nvSpPr>
        <p:spPr>
          <a:xfrm>
            <a:off x="9144000" y="-1209665"/>
            <a:ext cx="12139813" cy="13414158"/>
          </a:xfrm>
          <a:custGeom>
            <a:rect b="b" l="l" r="r" t="t"/>
            <a:pathLst>
              <a:path extrusionOk="0" h="13414158" w="12139813">
                <a:moveTo>
                  <a:pt x="0" y="0"/>
                </a:moveTo>
                <a:lnTo>
                  <a:pt x="12139813" y="0"/>
                </a:lnTo>
                <a:lnTo>
                  <a:pt x="12139813" y="13414158"/>
                </a:lnTo>
                <a:lnTo>
                  <a:pt x="0" y="1341415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 name="Google Shape;47;p9"/>
          <p:cNvSpPr/>
          <p:nvPr/>
        </p:nvSpPr>
        <p:spPr>
          <a:xfrm>
            <a:off x="9824652" y="-624996"/>
            <a:ext cx="8072901" cy="13884055"/>
          </a:xfrm>
          <a:custGeom>
            <a:rect b="b" l="l" r="r" t="t"/>
            <a:pathLst>
              <a:path extrusionOk="0" h="13884055" w="8072901">
                <a:moveTo>
                  <a:pt x="0" y="0"/>
                </a:moveTo>
                <a:lnTo>
                  <a:pt x="8072901" y="0"/>
                </a:lnTo>
                <a:lnTo>
                  <a:pt x="8072901" y="13884055"/>
                </a:lnTo>
                <a:lnTo>
                  <a:pt x="0" y="13884055"/>
                </a:lnTo>
                <a:lnTo>
                  <a:pt x="0" y="0"/>
                </a:lnTo>
                <a:close/>
              </a:path>
            </a:pathLst>
          </a:custGeom>
          <a:blipFill rotWithShape="1">
            <a:blip r:embed="rId4">
              <a:alphaModFix/>
            </a:blip>
            <a:stretch>
              <a:fillRect b="0" l="0" r="-14366" t="0"/>
            </a:stretch>
          </a:blipFill>
          <a:ln>
            <a:noFill/>
          </a:ln>
        </p:spPr>
      </p:sp>
      <p:grpSp>
        <p:nvGrpSpPr>
          <p:cNvPr id="48" name="Google Shape;48;p9"/>
          <p:cNvGrpSpPr/>
          <p:nvPr/>
        </p:nvGrpSpPr>
        <p:grpSpPr>
          <a:xfrm>
            <a:off x="1278632" y="1028700"/>
            <a:ext cx="1294922" cy="1294922"/>
            <a:chOff x="0" y="0"/>
            <a:chExt cx="812800" cy="812800"/>
          </a:xfrm>
        </p:grpSpPr>
        <p:sp>
          <p:nvSpPr>
            <p:cNvPr id="49" name="Google Shape;4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D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 name="Google Shape;51;p9"/>
          <p:cNvSpPr txBox="1"/>
          <p:nvPr/>
        </p:nvSpPr>
        <p:spPr>
          <a:xfrm>
            <a:off x="2793301" y="1356472"/>
            <a:ext cx="2833500" cy="76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FFFFFF"/>
                </a:solidFill>
                <a:latin typeface="NTR"/>
                <a:ea typeface="NTR"/>
                <a:cs typeface="NTR"/>
                <a:sym typeface="NTR"/>
              </a:rPr>
              <a:t>Group 6</a:t>
            </a:r>
            <a:endParaRPr/>
          </a:p>
        </p:txBody>
      </p:sp>
      <p:sp>
        <p:nvSpPr>
          <p:cNvPr id="52" name="Google Shape;52;p9"/>
          <p:cNvSpPr txBox="1"/>
          <p:nvPr/>
        </p:nvSpPr>
        <p:spPr>
          <a:xfrm>
            <a:off x="1657109" y="1290410"/>
            <a:ext cx="840300" cy="76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FFFFFF"/>
                </a:solidFill>
                <a:latin typeface="NTR"/>
                <a:ea typeface="NTR"/>
                <a:cs typeface="NTR"/>
                <a:sym typeface="NTR"/>
              </a:rPr>
              <a:t>P1</a:t>
            </a:r>
            <a:endParaRPr/>
          </a:p>
        </p:txBody>
      </p:sp>
      <p:grpSp>
        <p:nvGrpSpPr>
          <p:cNvPr id="53" name="Google Shape;53;p9"/>
          <p:cNvGrpSpPr/>
          <p:nvPr/>
        </p:nvGrpSpPr>
        <p:grpSpPr>
          <a:xfrm>
            <a:off x="905109" y="4057062"/>
            <a:ext cx="9707229" cy="5046285"/>
            <a:chOff x="974384" y="4576587"/>
            <a:chExt cx="9707229" cy="5046285"/>
          </a:xfrm>
        </p:grpSpPr>
        <p:sp>
          <p:nvSpPr>
            <p:cNvPr id="54" name="Google Shape;54;p9"/>
            <p:cNvSpPr txBox="1"/>
            <p:nvPr/>
          </p:nvSpPr>
          <p:spPr>
            <a:xfrm>
              <a:off x="1139630" y="5682372"/>
              <a:ext cx="9541983" cy="394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400">
                  <a:solidFill>
                    <a:srgbClr val="FFFFFF"/>
                  </a:solidFill>
                  <a:latin typeface="Russo One"/>
                  <a:ea typeface="Russo One"/>
                  <a:cs typeface="Russo One"/>
                  <a:sym typeface="Russo One"/>
                </a:rPr>
                <a:t>Analyzing Public Perception of Deepseek’s Influence on the AI Market</a:t>
              </a:r>
              <a:endParaRPr sz="100"/>
            </a:p>
          </p:txBody>
        </p:sp>
        <p:grpSp>
          <p:nvGrpSpPr>
            <p:cNvPr id="55" name="Google Shape;55;p9"/>
            <p:cNvGrpSpPr/>
            <p:nvPr/>
          </p:nvGrpSpPr>
          <p:grpSpPr>
            <a:xfrm>
              <a:off x="974384" y="4576587"/>
              <a:ext cx="3566694" cy="904674"/>
              <a:chOff x="0" y="-126565"/>
              <a:chExt cx="6184125" cy="1206231"/>
            </a:xfrm>
          </p:grpSpPr>
          <p:grpSp>
            <p:nvGrpSpPr>
              <p:cNvPr id="56" name="Google Shape;56;p9"/>
              <p:cNvGrpSpPr/>
              <p:nvPr/>
            </p:nvGrpSpPr>
            <p:grpSpPr>
              <a:xfrm>
                <a:off x="0" y="-126565"/>
                <a:ext cx="6184125" cy="1206231"/>
                <a:chOff x="0" y="-47626"/>
                <a:chExt cx="2327067" cy="453901"/>
              </a:xfrm>
            </p:grpSpPr>
            <p:sp>
              <p:nvSpPr>
                <p:cNvPr id="57" name="Google Shape;57;p9"/>
                <p:cNvSpPr/>
                <p:nvPr/>
              </p:nvSpPr>
              <p:spPr>
                <a:xfrm>
                  <a:off x="0" y="-47626"/>
                  <a:ext cx="2327067" cy="406400"/>
                </a:xfrm>
                <a:custGeom>
                  <a:rect b="b" l="l" r="r" t="t"/>
                  <a:pathLst>
                    <a:path extrusionOk="0" h="406400" w="2327067">
                      <a:moveTo>
                        <a:pt x="2123867" y="0"/>
                      </a:moveTo>
                      <a:cubicBezTo>
                        <a:pt x="2236092" y="0"/>
                        <a:pt x="2327067" y="90976"/>
                        <a:pt x="2327067" y="203200"/>
                      </a:cubicBezTo>
                      <a:cubicBezTo>
                        <a:pt x="2327067" y="315424"/>
                        <a:pt x="2236092" y="406400"/>
                        <a:pt x="212386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 name="Google Shape;58;p9"/>
                <p:cNvSpPr txBox="1"/>
                <p:nvPr/>
              </p:nvSpPr>
              <p:spPr>
                <a:xfrm>
                  <a:off x="0" y="-47625"/>
                  <a:ext cx="812700" cy="45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 name="Google Shape;59;p9"/>
              <p:cNvSpPr txBox="1"/>
              <p:nvPr/>
            </p:nvSpPr>
            <p:spPr>
              <a:xfrm>
                <a:off x="732213" y="19085"/>
                <a:ext cx="5175300" cy="788700"/>
              </a:xfrm>
              <a:prstGeom prst="rect">
                <a:avLst/>
              </a:prstGeom>
              <a:noFill/>
              <a:ln>
                <a:noFill/>
              </a:ln>
            </p:spPr>
            <p:txBody>
              <a:bodyPr anchorCtr="0" anchor="t" bIns="0" lIns="0" spcFirstLastPara="1" rIns="0" wrap="square" tIns="0">
                <a:spAutoFit/>
              </a:bodyPr>
              <a:lstStyle/>
              <a:p>
                <a:pPr indent="0" lvl="0" marL="0" marR="0" rtl="0" algn="l">
                  <a:lnSpc>
                    <a:spcPct val="139995"/>
                  </a:lnSpc>
                  <a:spcBef>
                    <a:spcPts val="0"/>
                  </a:spcBef>
                  <a:spcAft>
                    <a:spcPts val="0"/>
                  </a:spcAft>
                  <a:buNone/>
                </a:pPr>
                <a:r>
                  <a:rPr lang="en-US" sz="3843">
                    <a:solidFill>
                      <a:srgbClr val="FFFFFF"/>
                    </a:solidFill>
                    <a:latin typeface="Montserrat Light"/>
                    <a:ea typeface="Montserrat Light"/>
                    <a:cs typeface="Montserrat Light"/>
                    <a:sym typeface="Montserrat Light"/>
                  </a:rPr>
                  <a:t>AI MARKET </a:t>
                </a:r>
                <a:endParaRPr sz="1100"/>
              </a:p>
            </p:txBody>
          </p:sp>
        </p:grpSp>
      </p:grpSp>
      <p:sp>
        <p:nvSpPr>
          <p:cNvPr id="60" name="Google Shape;60;p9"/>
          <p:cNvSpPr txBox="1"/>
          <p:nvPr/>
        </p:nvSpPr>
        <p:spPr>
          <a:xfrm>
            <a:off x="1016325" y="9103350"/>
            <a:ext cx="997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By: Alex Ivanoff, Brynn Butler, Noah Schmidt, Pojanart Foote, and Stephanie Fritz</a:t>
            </a:r>
            <a:endParaRPr sz="2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225" name="Shape 225"/>
        <p:cNvGrpSpPr/>
        <p:nvPr/>
      </p:nvGrpSpPr>
      <p:grpSpPr>
        <a:xfrm>
          <a:off x="0" y="0"/>
          <a:ext cx="0" cy="0"/>
          <a:chOff x="0" y="0"/>
          <a:chExt cx="0" cy="0"/>
        </a:xfrm>
      </p:grpSpPr>
      <p:grpSp>
        <p:nvGrpSpPr>
          <p:cNvPr id="226" name="Google Shape;226;p18"/>
          <p:cNvGrpSpPr/>
          <p:nvPr/>
        </p:nvGrpSpPr>
        <p:grpSpPr>
          <a:xfrm>
            <a:off x="14584907" y="97626"/>
            <a:ext cx="3574130" cy="3574130"/>
            <a:chOff x="0" y="0"/>
            <a:chExt cx="4765507" cy="4765507"/>
          </a:xfrm>
        </p:grpSpPr>
        <p:grpSp>
          <p:nvGrpSpPr>
            <p:cNvPr id="227" name="Google Shape;227;p18"/>
            <p:cNvGrpSpPr/>
            <p:nvPr/>
          </p:nvGrpSpPr>
          <p:grpSpPr>
            <a:xfrm>
              <a:off x="0" y="0"/>
              <a:ext cx="4765507" cy="4765507"/>
              <a:chOff x="0" y="0"/>
              <a:chExt cx="812800" cy="812800"/>
            </a:xfrm>
          </p:grpSpPr>
          <p:sp>
            <p:nvSpPr>
              <p:cNvPr id="228" name="Google Shape;22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0" name="Google Shape;230;p18"/>
            <p:cNvGrpSpPr/>
            <p:nvPr/>
          </p:nvGrpSpPr>
          <p:grpSpPr>
            <a:xfrm>
              <a:off x="86932" y="86932"/>
              <a:ext cx="4591643" cy="4591643"/>
              <a:chOff x="0" y="0"/>
              <a:chExt cx="812800" cy="812800"/>
            </a:xfrm>
          </p:grpSpPr>
          <p:sp>
            <p:nvSpPr>
              <p:cNvPr id="231" name="Google Shape;23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2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33" name="Google Shape;233;p18"/>
          <p:cNvSpPr txBox="1"/>
          <p:nvPr/>
        </p:nvSpPr>
        <p:spPr>
          <a:xfrm>
            <a:off x="3138442" y="1033497"/>
            <a:ext cx="12011100" cy="129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8400">
                <a:solidFill>
                  <a:srgbClr val="FFFFFF"/>
                </a:solidFill>
                <a:latin typeface="Russo One"/>
                <a:ea typeface="Russo One"/>
                <a:cs typeface="Russo One"/>
                <a:sym typeface="Russo One"/>
              </a:rPr>
              <a:t>Analysis Approach</a:t>
            </a:r>
            <a:endParaRPr sz="8400"/>
          </a:p>
        </p:txBody>
      </p:sp>
      <p:sp>
        <p:nvSpPr>
          <p:cNvPr id="234" name="Google Shape;234;p18"/>
          <p:cNvSpPr/>
          <p:nvPr/>
        </p:nvSpPr>
        <p:spPr>
          <a:xfrm rot="3058485">
            <a:off x="11841090" y="6768380"/>
            <a:ext cx="12893820" cy="9116334"/>
          </a:xfrm>
          <a:custGeom>
            <a:rect b="b" l="l" r="r" t="t"/>
            <a:pathLst>
              <a:path extrusionOk="0" h="9116334" w="12893820">
                <a:moveTo>
                  <a:pt x="0" y="0"/>
                </a:moveTo>
                <a:lnTo>
                  <a:pt x="12893820" y="0"/>
                </a:lnTo>
                <a:lnTo>
                  <a:pt x="12893820" y="9116334"/>
                </a:lnTo>
                <a:lnTo>
                  <a:pt x="0" y="9116334"/>
                </a:lnTo>
                <a:lnTo>
                  <a:pt x="0" y="0"/>
                </a:lnTo>
                <a:close/>
              </a:path>
            </a:pathLst>
          </a:custGeom>
          <a:blipFill rotWithShape="1">
            <a:blip r:embed="rId3">
              <a:alphaModFix/>
            </a:blip>
            <a:stretch>
              <a:fillRect b="-1180" l="0" r="0" t="-1181"/>
            </a:stretch>
          </a:blipFill>
          <a:ln>
            <a:noFill/>
          </a:ln>
        </p:spPr>
      </p:sp>
      <p:sp>
        <p:nvSpPr>
          <p:cNvPr id="235" name="Google Shape;235;p18"/>
          <p:cNvSpPr/>
          <p:nvPr/>
        </p:nvSpPr>
        <p:spPr>
          <a:xfrm rot="-1255470">
            <a:off x="-8351480" y="-2934876"/>
            <a:ext cx="13644644" cy="8237954"/>
          </a:xfrm>
          <a:custGeom>
            <a:rect b="b" l="l" r="r" t="t"/>
            <a:pathLst>
              <a:path extrusionOk="0" h="8229600" w="13630807">
                <a:moveTo>
                  <a:pt x="0" y="0"/>
                </a:moveTo>
                <a:lnTo>
                  <a:pt x="13630808" y="0"/>
                </a:lnTo>
                <a:lnTo>
                  <a:pt x="13630808" y="8229600"/>
                </a:lnTo>
                <a:lnTo>
                  <a:pt x="0" y="8229600"/>
                </a:lnTo>
                <a:lnTo>
                  <a:pt x="0" y="0"/>
                </a:lnTo>
                <a:close/>
              </a:path>
            </a:pathLst>
          </a:custGeom>
          <a:blipFill rotWithShape="1">
            <a:blip r:embed="rId4">
              <a:alphaModFix/>
            </a:blip>
            <a:stretch>
              <a:fillRect b="0" l="0" r="0" t="0"/>
            </a:stretch>
          </a:blipFill>
          <a:ln>
            <a:noFill/>
          </a:ln>
        </p:spPr>
      </p:sp>
      <p:grpSp>
        <p:nvGrpSpPr>
          <p:cNvPr id="236" name="Google Shape;236;p18"/>
          <p:cNvGrpSpPr/>
          <p:nvPr/>
        </p:nvGrpSpPr>
        <p:grpSpPr>
          <a:xfrm rot="5474810">
            <a:off x="822155" y="7962524"/>
            <a:ext cx="829252" cy="829252"/>
            <a:chOff x="0" y="0"/>
            <a:chExt cx="812800" cy="812800"/>
          </a:xfrm>
        </p:grpSpPr>
        <p:sp>
          <p:nvSpPr>
            <p:cNvPr id="237" name="Google Shape;23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9" name="Google Shape;239;p18"/>
          <p:cNvSpPr txBox="1"/>
          <p:nvPr/>
        </p:nvSpPr>
        <p:spPr>
          <a:xfrm>
            <a:off x="3484650" y="2326500"/>
            <a:ext cx="11318700" cy="4743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US" sz="3200">
                <a:solidFill>
                  <a:schemeClr val="lt1"/>
                </a:solidFill>
              </a:rPr>
              <a:t>Sentiment Analysis: </a:t>
            </a:r>
            <a:r>
              <a:rPr lang="en-US" sz="3100">
                <a:solidFill>
                  <a:schemeClr val="lt1"/>
                </a:solidFill>
              </a:rPr>
              <a:t>The sentiment analysis in the code was performed using VADER (Valence Aware Dictionary and sEntiment Reasoner), a sentiment analysis tool specifically designed for text data, particularly social media, news articles, and short-form content. </a:t>
            </a:r>
            <a:endParaRPr sz="3100">
              <a:solidFill>
                <a:schemeClr val="lt1"/>
              </a:solidFill>
            </a:endParaRPr>
          </a:p>
          <a:p>
            <a:pPr indent="0" lvl="0" marL="0" rtl="0" algn="l">
              <a:lnSpc>
                <a:spcPct val="115000"/>
              </a:lnSpc>
              <a:spcBef>
                <a:spcPts val="1200"/>
              </a:spcBef>
              <a:spcAft>
                <a:spcPts val="0"/>
              </a:spcAft>
              <a:buNone/>
            </a:pPr>
            <a:r>
              <a:rPr b="1" lang="en-US" sz="2700">
                <a:solidFill>
                  <a:schemeClr val="lt1"/>
                </a:solidFill>
              </a:rPr>
              <a:t>What This Does:</a:t>
            </a:r>
            <a:endParaRPr b="1" sz="2700">
              <a:solidFill>
                <a:schemeClr val="lt1"/>
              </a:solidFill>
            </a:endParaRPr>
          </a:p>
          <a:p>
            <a:pPr indent="-400050" lvl="0" marL="457200" rtl="0" algn="l">
              <a:lnSpc>
                <a:spcPct val="115000"/>
              </a:lnSpc>
              <a:spcBef>
                <a:spcPts val="1200"/>
              </a:spcBef>
              <a:spcAft>
                <a:spcPts val="0"/>
              </a:spcAft>
              <a:buClr>
                <a:schemeClr val="lt1"/>
              </a:buClr>
              <a:buSzPts val="2700"/>
              <a:buChar char="●"/>
            </a:pPr>
            <a:r>
              <a:rPr lang="en-US" sz="2700">
                <a:solidFill>
                  <a:schemeClr val="lt1"/>
                </a:solidFill>
              </a:rPr>
              <a:t>This loads </a:t>
            </a:r>
            <a:r>
              <a:rPr b="1" lang="en-US" sz="2700">
                <a:solidFill>
                  <a:schemeClr val="lt1"/>
                </a:solidFill>
              </a:rPr>
              <a:t>VADER</a:t>
            </a:r>
            <a:r>
              <a:rPr lang="en-US" sz="2700">
                <a:solidFill>
                  <a:schemeClr val="lt1"/>
                </a:solidFill>
              </a:rPr>
              <a:t>, a pre-trained model that </a:t>
            </a:r>
            <a:r>
              <a:rPr b="1" lang="en-US" sz="2700">
                <a:solidFill>
                  <a:schemeClr val="lt1"/>
                </a:solidFill>
              </a:rPr>
              <a:t>analyzes text sentiment</a:t>
            </a:r>
            <a:r>
              <a:rPr lang="en-US" sz="2700">
                <a:solidFill>
                  <a:schemeClr val="lt1"/>
                </a:solidFill>
              </a:rPr>
              <a:t>. VADER works </a:t>
            </a:r>
            <a:r>
              <a:rPr b="1" lang="en-US" sz="2700">
                <a:solidFill>
                  <a:schemeClr val="lt1"/>
                </a:solidFill>
              </a:rPr>
              <a:t>without requiring labeled training data</a:t>
            </a:r>
            <a:r>
              <a:rPr lang="en-US" sz="2700">
                <a:solidFill>
                  <a:schemeClr val="lt1"/>
                </a:solidFill>
              </a:rPr>
              <a:t>, making it ideal for </a:t>
            </a:r>
            <a:r>
              <a:rPr b="1" lang="en-US" sz="2700">
                <a:solidFill>
                  <a:schemeClr val="lt1"/>
                </a:solidFill>
              </a:rPr>
              <a:t>real-time sentiment analysis</a:t>
            </a:r>
            <a:r>
              <a:rPr lang="en-US" sz="2700"/>
              <a:t>.</a:t>
            </a:r>
            <a:endParaRPr sz="3400">
              <a:solidFill>
                <a:schemeClr val="lt1"/>
              </a:solidFill>
            </a:endParaRPr>
          </a:p>
        </p:txBody>
      </p:sp>
      <p:pic>
        <p:nvPicPr>
          <p:cNvPr id="240" name="Google Shape;240;p18"/>
          <p:cNvPicPr preferRelativeResize="0"/>
          <p:nvPr/>
        </p:nvPicPr>
        <p:blipFill>
          <a:blip r:embed="rId5">
            <a:alphaModFix/>
          </a:blip>
          <a:stretch>
            <a:fillRect/>
          </a:stretch>
        </p:blipFill>
        <p:spPr>
          <a:xfrm>
            <a:off x="9100954" y="7953600"/>
            <a:ext cx="8769020" cy="2130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D9CB"/>
            </a:gs>
            <a:gs pos="50000">
              <a:srgbClr val="2CD9CB"/>
            </a:gs>
            <a:gs pos="100000">
              <a:srgbClr val="566FF1"/>
            </a:gs>
          </a:gsLst>
          <a:lin ang="5400012" scaled="0"/>
        </a:gradFill>
      </p:bgPr>
    </p:bg>
    <p:spTree>
      <p:nvGrpSpPr>
        <p:cNvPr id="244" name="Shape 244"/>
        <p:cNvGrpSpPr/>
        <p:nvPr/>
      </p:nvGrpSpPr>
      <p:grpSpPr>
        <a:xfrm>
          <a:off x="0" y="0"/>
          <a:ext cx="0" cy="0"/>
          <a:chOff x="0" y="0"/>
          <a:chExt cx="0" cy="0"/>
        </a:xfrm>
      </p:grpSpPr>
      <p:sp>
        <p:nvSpPr>
          <p:cNvPr id="245" name="Google Shape;245;p19"/>
          <p:cNvSpPr/>
          <p:nvPr/>
        </p:nvSpPr>
        <p:spPr>
          <a:xfrm>
            <a:off x="13099412" y="-3819889"/>
            <a:ext cx="7024854" cy="8229600"/>
          </a:xfrm>
          <a:custGeom>
            <a:rect b="b" l="l" r="r" t="t"/>
            <a:pathLst>
              <a:path extrusionOk="0" h="8229600" w="7024854">
                <a:moveTo>
                  <a:pt x="0" y="0"/>
                </a:moveTo>
                <a:lnTo>
                  <a:pt x="7024854" y="0"/>
                </a:lnTo>
                <a:lnTo>
                  <a:pt x="7024854" y="8229600"/>
                </a:lnTo>
                <a:lnTo>
                  <a:pt x="0" y="8229600"/>
                </a:lnTo>
                <a:lnTo>
                  <a:pt x="0" y="0"/>
                </a:lnTo>
                <a:close/>
              </a:path>
            </a:pathLst>
          </a:custGeom>
          <a:blipFill rotWithShape="1">
            <a:blip r:embed="rId3">
              <a:alphaModFix/>
            </a:blip>
            <a:stretch>
              <a:fillRect b="0" l="0" r="0" t="0"/>
            </a:stretch>
          </a:blipFill>
          <a:ln>
            <a:noFill/>
          </a:ln>
        </p:spPr>
      </p:sp>
      <p:sp>
        <p:nvSpPr>
          <p:cNvPr id="246" name="Google Shape;246;p19"/>
          <p:cNvSpPr/>
          <p:nvPr/>
        </p:nvSpPr>
        <p:spPr>
          <a:xfrm>
            <a:off x="-3958534" y="4146186"/>
            <a:ext cx="7447788" cy="8229600"/>
          </a:xfrm>
          <a:custGeom>
            <a:rect b="b" l="l" r="r" t="t"/>
            <a:pathLst>
              <a:path extrusionOk="0" h="8229600" w="7447788">
                <a:moveTo>
                  <a:pt x="0" y="0"/>
                </a:moveTo>
                <a:lnTo>
                  <a:pt x="7447788" y="0"/>
                </a:lnTo>
                <a:lnTo>
                  <a:pt x="7447788" y="8229600"/>
                </a:lnTo>
                <a:lnTo>
                  <a:pt x="0" y="8229600"/>
                </a:lnTo>
                <a:lnTo>
                  <a:pt x="0" y="0"/>
                </a:lnTo>
                <a:close/>
              </a:path>
            </a:pathLst>
          </a:custGeom>
          <a:blipFill rotWithShape="1">
            <a:blip r:embed="rId4">
              <a:alphaModFix/>
            </a:blip>
            <a:stretch>
              <a:fillRect b="0" l="0" r="0" t="0"/>
            </a:stretch>
          </a:blipFill>
          <a:ln>
            <a:noFill/>
          </a:ln>
        </p:spPr>
      </p:sp>
      <p:sp>
        <p:nvSpPr>
          <p:cNvPr id="247" name="Google Shape;247;p19"/>
          <p:cNvSpPr txBox="1"/>
          <p:nvPr/>
        </p:nvSpPr>
        <p:spPr>
          <a:xfrm>
            <a:off x="1790100" y="2742300"/>
            <a:ext cx="14707800" cy="4802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0400">
                <a:solidFill>
                  <a:srgbClr val="FFFFFF"/>
                </a:solidFill>
                <a:latin typeface="Russo One"/>
                <a:ea typeface="Russo One"/>
                <a:cs typeface="Russo One"/>
                <a:sym typeface="Russo One"/>
              </a:rPr>
              <a:t>Data Visualizations </a:t>
            </a:r>
            <a:endParaRPr sz="10400">
              <a:solidFill>
                <a:srgbClr val="FFFFFF"/>
              </a:solidFill>
              <a:latin typeface="Russo One"/>
              <a:ea typeface="Russo One"/>
              <a:cs typeface="Russo One"/>
              <a:sym typeface="Russo One"/>
            </a:endParaRPr>
          </a:p>
          <a:p>
            <a:pPr indent="0" lvl="0" marL="0" marR="0" rtl="0" algn="ctr">
              <a:lnSpc>
                <a:spcPct val="100000"/>
              </a:lnSpc>
              <a:spcBef>
                <a:spcPts val="0"/>
              </a:spcBef>
              <a:spcAft>
                <a:spcPts val="0"/>
              </a:spcAft>
              <a:buNone/>
            </a:pPr>
            <a:r>
              <a:rPr lang="en-US" sz="10400">
                <a:solidFill>
                  <a:srgbClr val="FFFFFF"/>
                </a:solidFill>
                <a:latin typeface="Russo One"/>
                <a:ea typeface="Russo One"/>
                <a:cs typeface="Russo One"/>
                <a:sym typeface="Russo One"/>
              </a:rPr>
              <a:t>&amp; </a:t>
            </a:r>
            <a:endParaRPr sz="10400">
              <a:solidFill>
                <a:srgbClr val="FFFFFF"/>
              </a:solidFill>
              <a:latin typeface="Russo One"/>
              <a:ea typeface="Russo One"/>
              <a:cs typeface="Russo One"/>
              <a:sym typeface="Russo One"/>
            </a:endParaRPr>
          </a:p>
          <a:p>
            <a:pPr indent="0" lvl="0" marL="0" marR="0" rtl="0" algn="ctr">
              <a:lnSpc>
                <a:spcPct val="100000"/>
              </a:lnSpc>
              <a:spcBef>
                <a:spcPts val="0"/>
              </a:spcBef>
              <a:spcAft>
                <a:spcPts val="0"/>
              </a:spcAft>
              <a:buNone/>
            </a:pPr>
            <a:r>
              <a:rPr lang="en-US" sz="10400">
                <a:solidFill>
                  <a:srgbClr val="FFFFFF"/>
                </a:solidFill>
                <a:latin typeface="Russo One"/>
                <a:ea typeface="Russo One"/>
                <a:cs typeface="Russo One"/>
                <a:sym typeface="Russo One"/>
              </a:rPr>
              <a:t>Key Insights</a:t>
            </a:r>
            <a:endParaRPr sz="10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337930" y="1729950"/>
            <a:ext cx="7968900" cy="566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Stock Market Performance</a:t>
            </a:r>
            <a:endParaRPr/>
          </a:p>
        </p:txBody>
      </p:sp>
      <p:sp>
        <p:nvSpPr>
          <p:cNvPr id="253" name="Google Shape;253;p20"/>
          <p:cNvSpPr txBox="1"/>
          <p:nvPr>
            <p:ph idx="1" type="body"/>
          </p:nvPr>
        </p:nvSpPr>
        <p:spPr>
          <a:xfrm>
            <a:off x="1337925" y="2763700"/>
            <a:ext cx="6665700" cy="1070100"/>
          </a:xfrm>
          <a:prstGeom prst="rect">
            <a:avLst/>
          </a:prstGeom>
        </p:spPr>
        <p:txBody>
          <a:bodyPr anchorCtr="0" anchor="t" bIns="45700" lIns="91425" spcFirstLastPara="1" rIns="91425" wrap="square" tIns="45700">
            <a:normAutofit/>
          </a:bodyPr>
          <a:lstStyle/>
          <a:p>
            <a:pPr indent="0" lvl="0" marL="0" rtl="0" algn="l">
              <a:spcBef>
                <a:spcPts val="280"/>
              </a:spcBef>
              <a:spcAft>
                <a:spcPts val="0"/>
              </a:spcAft>
              <a:buSzPts val="1018"/>
              <a:buNone/>
            </a:pPr>
            <a:r>
              <a:rPr lang="en-US" sz="2275"/>
              <a:t>Line chart and Bar graph comparing AI tech stocks to Nasdaq over the past two years</a:t>
            </a:r>
            <a:endParaRPr sz="2275"/>
          </a:p>
        </p:txBody>
      </p:sp>
      <p:pic>
        <p:nvPicPr>
          <p:cNvPr id="254" name="Google Shape;254;p20"/>
          <p:cNvPicPr preferRelativeResize="0"/>
          <p:nvPr/>
        </p:nvPicPr>
        <p:blipFill>
          <a:blip r:embed="rId3">
            <a:alphaModFix/>
          </a:blip>
          <a:stretch>
            <a:fillRect/>
          </a:stretch>
        </p:blipFill>
        <p:spPr>
          <a:xfrm>
            <a:off x="9717350" y="559500"/>
            <a:ext cx="7698049" cy="4614300"/>
          </a:xfrm>
          <a:prstGeom prst="rect">
            <a:avLst/>
          </a:prstGeom>
          <a:noFill/>
          <a:ln>
            <a:noFill/>
          </a:ln>
        </p:spPr>
      </p:pic>
      <p:pic>
        <p:nvPicPr>
          <p:cNvPr id="255" name="Google Shape;255;p20"/>
          <p:cNvPicPr preferRelativeResize="0"/>
          <p:nvPr/>
        </p:nvPicPr>
        <p:blipFill>
          <a:blip r:embed="rId4">
            <a:alphaModFix/>
          </a:blip>
          <a:stretch>
            <a:fillRect/>
          </a:stretch>
        </p:blipFill>
        <p:spPr>
          <a:xfrm>
            <a:off x="1035175" y="4839450"/>
            <a:ext cx="8271776" cy="3800793"/>
          </a:xfrm>
          <a:prstGeom prst="rect">
            <a:avLst/>
          </a:prstGeom>
          <a:noFill/>
          <a:ln>
            <a:noFill/>
          </a:ln>
        </p:spPr>
      </p:pic>
      <p:sp>
        <p:nvSpPr>
          <p:cNvPr id="256" name="Google Shape;256;p20"/>
          <p:cNvSpPr txBox="1"/>
          <p:nvPr>
            <p:ph idx="1" type="body"/>
          </p:nvPr>
        </p:nvSpPr>
        <p:spPr>
          <a:xfrm>
            <a:off x="9632775" y="5397706"/>
            <a:ext cx="7867200" cy="3865500"/>
          </a:xfrm>
          <a:prstGeom prst="rect">
            <a:avLst/>
          </a:prstGeom>
        </p:spPr>
        <p:txBody>
          <a:bodyPr anchorCtr="0" anchor="t" bIns="45700" lIns="91425" spcFirstLastPara="1" rIns="91425" wrap="square" tIns="45700">
            <a:noAutofit/>
          </a:bodyPr>
          <a:lstStyle/>
          <a:p>
            <a:pPr indent="-371475" lvl="0" marL="457200" rtl="0" algn="l">
              <a:spcBef>
                <a:spcPts val="280"/>
              </a:spcBef>
              <a:spcAft>
                <a:spcPts val="0"/>
              </a:spcAft>
              <a:buClr>
                <a:schemeClr val="lt1"/>
              </a:buClr>
              <a:buSzPts val="2250"/>
              <a:buChar char="●"/>
            </a:pPr>
            <a:r>
              <a:rPr b="1" lang="en-US" sz="2450"/>
              <a:t>NVIDIA's Dominance:</a:t>
            </a:r>
            <a:r>
              <a:rPr lang="en-US" sz="2450"/>
              <a:t> </a:t>
            </a:r>
            <a:r>
              <a:rPr lang="en-US" sz="2450"/>
              <a:t>NVIDIA's stock growth significantly exceeded all other analyzed AI companies and the Nasdaq, reflecting its dominance in the AI chip market.</a:t>
            </a:r>
            <a:endParaRPr sz="2450"/>
          </a:p>
          <a:p>
            <a:pPr indent="0" lvl="0" marL="457200" rtl="0" algn="l">
              <a:spcBef>
                <a:spcPts val="280"/>
              </a:spcBef>
              <a:spcAft>
                <a:spcPts val="0"/>
              </a:spcAft>
              <a:buNone/>
            </a:pPr>
            <a:r>
              <a:t/>
            </a:r>
            <a:endParaRPr sz="2450"/>
          </a:p>
          <a:p>
            <a:pPr indent="-384175" lvl="0" marL="457200" rtl="0" algn="l">
              <a:spcBef>
                <a:spcPts val="280"/>
              </a:spcBef>
              <a:spcAft>
                <a:spcPts val="0"/>
              </a:spcAft>
              <a:buClr>
                <a:schemeClr val="lt1"/>
              </a:buClr>
              <a:buSzPts val="2450"/>
              <a:buChar char="●"/>
            </a:pPr>
            <a:r>
              <a:rPr b="1" lang="en-US" sz="2450"/>
              <a:t>Mixed AI Sector Performance:</a:t>
            </a:r>
            <a:r>
              <a:rPr lang="en-US" sz="2450"/>
              <a:t> Other AI companies showed varied growth, highlighting the complex dynamics and diverse influences beyond core AI.</a:t>
            </a:r>
            <a:endParaRPr sz="245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1548548" y="1016550"/>
            <a:ext cx="15848400" cy="566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 Market Analysis - Trading Volume </a:t>
            </a:r>
            <a:endParaRPr/>
          </a:p>
        </p:txBody>
      </p:sp>
      <p:pic>
        <p:nvPicPr>
          <p:cNvPr id="262" name="Google Shape;262;p21"/>
          <p:cNvPicPr preferRelativeResize="0"/>
          <p:nvPr/>
        </p:nvPicPr>
        <p:blipFill>
          <a:blip r:embed="rId3">
            <a:alphaModFix/>
          </a:blip>
          <a:stretch>
            <a:fillRect/>
          </a:stretch>
        </p:blipFill>
        <p:spPr>
          <a:xfrm>
            <a:off x="9963452" y="1950913"/>
            <a:ext cx="7240647" cy="3852275"/>
          </a:xfrm>
          <a:prstGeom prst="rect">
            <a:avLst/>
          </a:prstGeom>
          <a:noFill/>
          <a:ln>
            <a:noFill/>
          </a:ln>
        </p:spPr>
      </p:pic>
      <p:pic>
        <p:nvPicPr>
          <p:cNvPr id="263" name="Google Shape;263;p21"/>
          <p:cNvPicPr preferRelativeResize="0"/>
          <p:nvPr/>
        </p:nvPicPr>
        <p:blipFill>
          <a:blip r:embed="rId4">
            <a:alphaModFix/>
          </a:blip>
          <a:stretch>
            <a:fillRect/>
          </a:stretch>
        </p:blipFill>
        <p:spPr>
          <a:xfrm>
            <a:off x="1722450" y="1944203"/>
            <a:ext cx="7011783" cy="3766513"/>
          </a:xfrm>
          <a:prstGeom prst="rect">
            <a:avLst/>
          </a:prstGeom>
          <a:noFill/>
          <a:ln>
            <a:noFill/>
          </a:ln>
        </p:spPr>
      </p:pic>
      <p:sp>
        <p:nvSpPr>
          <p:cNvPr id="264" name="Google Shape;264;p21"/>
          <p:cNvSpPr txBox="1"/>
          <p:nvPr>
            <p:ph idx="1" type="body"/>
          </p:nvPr>
        </p:nvSpPr>
        <p:spPr>
          <a:xfrm>
            <a:off x="1349975" y="6071681"/>
            <a:ext cx="7867200" cy="3865500"/>
          </a:xfrm>
          <a:prstGeom prst="rect">
            <a:avLst/>
          </a:prstGeom>
        </p:spPr>
        <p:txBody>
          <a:bodyPr anchorCtr="0" anchor="t" bIns="45700" lIns="91425" spcFirstLastPara="1" rIns="91425" wrap="square" tIns="45700">
            <a:noAutofit/>
          </a:bodyPr>
          <a:lstStyle/>
          <a:p>
            <a:pPr indent="-381000" lvl="0" marL="457200" rtl="0" algn="l">
              <a:spcBef>
                <a:spcPts val="280"/>
              </a:spcBef>
              <a:spcAft>
                <a:spcPts val="0"/>
              </a:spcAft>
              <a:buClr>
                <a:schemeClr val="lt1"/>
              </a:buClr>
              <a:buSzPts val="2400"/>
              <a:buChar char="●"/>
            </a:pPr>
            <a:r>
              <a:rPr b="1" lang="en-US" sz="2400"/>
              <a:t>Varied Trading Volume:</a:t>
            </a:r>
            <a:r>
              <a:rPr lang="en-US" sz="2400"/>
              <a:t> AAPL and T showed the highest median trading volume, indicating strong market interest. GOOGL and MSFT had moderate volume, while META and IBM had lower volumes.</a:t>
            </a:r>
            <a:endParaRPr sz="2400"/>
          </a:p>
          <a:p>
            <a:pPr indent="0" lvl="0" marL="457200" rtl="0" algn="l">
              <a:spcBef>
                <a:spcPts val="280"/>
              </a:spcBef>
              <a:spcAft>
                <a:spcPts val="0"/>
              </a:spcAft>
              <a:buNone/>
            </a:pPr>
            <a:r>
              <a:t/>
            </a:r>
            <a:endParaRPr sz="2400"/>
          </a:p>
          <a:p>
            <a:pPr indent="-381000" lvl="0" marL="457200" rtl="0" algn="l">
              <a:spcBef>
                <a:spcPts val="280"/>
              </a:spcBef>
              <a:spcAft>
                <a:spcPts val="0"/>
              </a:spcAft>
              <a:buClr>
                <a:schemeClr val="lt1"/>
              </a:buClr>
              <a:buSzPts val="2400"/>
              <a:buChar char="●"/>
            </a:pPr>
            <a:r>
              <a:rPr b="1" lang="en-US" sz="2400"/>
              <a:t>Differing Volatility:</a:t>
            </a:r>
            <a:r>
              <a:rPr lang="en-US" sz="2400"/>
              <a:t> Trading volume variability also differed, with AAPL and T showing moderate fluctuations, GOOGL and MSFT slightly higher, and META and IBM exhibiting low variability</a:t>
            </a:r>
            <a:endParaRPr sz="2400"/>
          </a:p>
        </p:txBody>
      </p:sp>
      <p:sp>
        <p:nvSpPr>
          <p:cNvPr id="265" name="Google Shape;265;p21"/>
          <p:cNvSpPr txBox="1"/>
          <p:nvPr>
            <p:ph idx="1" type="body"/>
          </p:nvPr>
        </p:nvSpPr>
        <p:spPr>
          <a:xfrm>
            <a:off x="9529750" y="6071681"/>
            <a:ext cx="7867200" cy="3865500"/>
          </a:xfrm>
          <a:prstGeom prst="rect">
            <a:avLst/>
          </a:prstGeom>
        </p:spPr>
        <p:txBody>
          <a:bodyPr anchorCtr="0" anchor="t" bIns="45700" lIns="91425" spcFirstLastPara="1" rIns="91425" wrap="square" tIns="45700">
            <a:noAutofit/>
          </a:bodyPr>
          <a:lstStyle/>
          <a:p>
            <a:pPr indent="-381000" lvl="0" marL="457200" rtl="0" algn="l">
              <a:spcBef>
                <a:spcPts val="280"/>
              </a:spcBef>
              <a:spcAft>
                <a:spcPts val="0"/>
              </a:spcAft>
              <a:buClr>
                <a:schemeClr val="lt1"/>
              </a:buClr>
              <a:buSzPts val="2400"/>
              <a:buChar char="●"/>
            </a:pPr>
            <a:r>
              <a:rPr b="1" lang="en-US" sz="2400"/>
              <a:t>NVIDIA's High Trading Volume:</a:t>
            </a:r>
            <a:r>
              <a:rPr lang="en-US" sz="2400"/>
              <a:t> NVIDIA's trading volume significantly exceeded all other companies, reflecting its dominant role in the AI chip market and strong investor interest.</a:t>
            </a:r>
            <a:endParaRPr sz="2400"/>
          </a:p>
          <a:p>
            <a:pPr indent="0" lvl="0" marL="457200" rtl="0" algn="l">
              <a:spcBef>
                <a:spcPts val="280"/>
              </a:spcBef>
              <a:spcAft>
                <a:spcPts val="0"/>
              </a:spcAft>
              <a:buNone/>
            </a:pPr>
            <a:r>
              <a:t/>
            </a:r>
            <a:endParaRPr sz="2400"/>
          </a:p>
          <a:p>
            <a:pPr indent="-381000" lvl="0" marL="457200" rtl="0" algn="l">
              <a:spcBef>
                <a:spcPts val="280"/>
              </a:spcBef>
              <a:spcAft>
                <a:spcPts val="0"/>
              </a:spcAft>
              <a:buClr>
                <a:schemeClr val="lt1"/>
              </a:buClr>
              <a:buSzPts val="2400"/>
              <a:buChar char="●"/>
            </a:pPr>
            <a:r>
              <a:rPr b="1" lang="en-US" sz="2400"/>
              <a:t>NVDA Market Sensitivity:</a:t>
            </a:r>
            <a:r>
              <a:rPr lang="en-US" sz="2400"/>
              <a:t> NVIDIA's high and variable trading volume suggests a strong market responsiveness and potential stock price volatility, influenced by news and AI chip market trends.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1337913" y="2399975"/>
            <a:ext cx="5486400" cy="566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Sentiment Analysis</a:t>
            </a:r>
            <a:endParaRPr/>
          </a:p>
        </p:txBody>
      </p:sp>
      <p:sp>
        <p:nvSpPr>
          <p:cNvPr id="271" name="Google Shape;271;p22"/>
          <p:cNvSpPr txBox="1"/>
          <p:nvPr>
            <p:ph idx="1" type="body"/>
          </p:nvPr>
        </p:nvSpPr>
        <p:spPr>
          <a:xfrm>
            <a:off x="1337925" y="3266019"/>
            <a:ext cx="5486400" cy="20571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US" sz="2550"/>
              <a:t>Pie chart showing </a:t>
            </a:r>
            <a:r>
              <a:rPr b="1" lang="en-US" sz="2550"/>
              <a:t>Deepseek-related sentiment distribution</a:t>
            </a:r>
            <a:endParaRPr sz="2550"/>
          </a:p>
        </p:txBody>
      </p:sp>
      <p:pic>
        <p:nvPicPr>
          <p:cNvPr id="272" name="Google Shape;272;p22"/>
          <p:cNvPicPr preferRelativeResize="0"/>
          <p:nvPr/>
        </p:nvPicPr>
        <p:blipFill>
          <a:blip r:embed="rId3">
            <a:alphaModFix/>
          </a:blip>
          <a:stretch>
            <a:fillRect/>
          </a:stretch>
        </p:blipFill>
        <p:spPr>
          <a:xfrm>
            <a:off x="6824325" y="2399975"/>
            <a:ext cx="11344425" cy="3247800"/>
          </a:xfrm>
          <a:prstGeom prst="rect">
            <a:avLst/>
          </a:prstGeom>
          <a:noFill/>
          <a:ln>
            <a:noFill/>
          </a:ln>
        </p:spPr>
      </p:pic>
      <p:pic>
        <p:nvPicPr>
          <p:cNvPr id="273" name="Google Shape;273;p22"/>
          <p:cNvPicPr preferRelativeResize="0"/>
          <p:nvPr/>
        </p:nvPicPr>
        <p:blipFill>
          <a:blip r:embed="rId4">
            <a:alphaModFix/>
          </a:blip>
          <a:stretch>
            <a:fillRect/>
          </a:stretch>
        </p:blipFill>
        <p:spPr>
          <a:xfrm>
            <a:off x="1337925" y="6321025"/>
            <a:ext cx="16679649" cy="2395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type="title"/>
          </p:nvPr>
        </p:nvSpPr>
        <p:spPr>
          <a:xfrm>
            <a:off x="1284731" y="1034275"/>
            <a:ext cx="8363700" cy="566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Sentiment analysis conclusions</a:t>
            </a:r>
            <a:endParaRPr/>
          </a:p>
        </p:txBody>
      </p:sp>
      <p:sp>
        <p:nvSpPr>
          <p:cNvPr id="279" name="Google Shape;279;p23"/>
          <p:cNvSpPr txBox="1"/>
          <p:nvPr>
            <p:ph idx="1" type="body"/>
          </p:nvPr>
        </p:nvSpPr>
        <p:spPr>
          <a:xfrm>
            <a:off x="1470575" y="1979550"/>
            <a:ext cx="15396600" cy="6327900"/>
          </a:xfrm>
          <a:prstGeom prst="rect">
            <a:avLst/>
          </a:prstGeom>
        </p:spPr>
        <p:txBody>
          <a:bodyPr anchorCtr="0" anchor="t" bIns="45700" lIns="91425" spcFirstLastPara="1" rIns="91425" wrap="square" tIns="45700">
            <a:normAutofit/>
          </a:bodyPr>
          <a:lstStyle/>
          <a:p>
            <a:pPr indent="-419100" lvl="0" marL="457200" rtl="0" algn="l">
              <a:spcBef>
                <a:spcPts val="280"/>
              </a:spcBef>
              <a:spcAft>
                <a:spcPts val="0"/>
              </a:spcAft>
              <a:buClr>
                <a:schemeClr val="lt1"/>
              </a:buClr>
              <a:buSzPts val="3000"/>
              <a:buChar char="●"/>
            </a:pPr>
            <a:r>
              <a:rPr lang="en-US"/>
              <a:t>There was a p-value &lt;.05 for there being a smaller proportion of neutral news articles in week 3 than in week 4.</a:t>
            </a:r>
            <a:endParaRPr/>
          </a:p>
          <a:p>
            <a:pPr indent="0" lvl="0" marL="457200" rtl="0" algn="l">
              <a:spcBef>
                <a:spcPts val="280"/>
              </a:spcBef>
              <a:spcAft>
                <a:spcPts val="0"/>
              </a:spcAft>
              <a:buNone/>
            </a:pPr>
            <a:r>
              <a:t/>
            </a:r>
            <a:endParaRPr/>
          </a:p>
          <a:p>
            <a:pPr indent="-419100" lvl="0" marL="457200" rtl="0" algn="l">
              <a:spcBef>
                <a:spcPts val="280"/>
              </a:spcBef>
              <a:spcAft>
                <a:spcPts val="0"/>
              </a:spcAft>
              <a:buClr>
                <a:schemeClr val="lt1"/>
              </a:buClr>
              <a:buSzPts val="3000"/>
              <a:buChar char="●"/>
            </a:pPr>
            <a:r>
              <a:rPr lang="en-US"/>
              <a:t>We think that as more information came out, there was a more complicated set of pros and cons to weigh and a more nuanced view of all of the effects, which lead to an increase neutral sentiment.</a:t>
            </a:r>
            <a:endParaRPr/>
          </a:p>
          <a:p>
            <a:pPr indent="0" lvl="0" marL="457200" rtl="0" algn="l">
              <a:spcBef>
                <a:spcPts val="280"/>
              </a:spcBef>
              <a:spcAft>
                <a:spcPts val="0"/>
              </a:spcAft>
              <a:buNone/>
            </a:pPr>
            <a:r>
              <a:t/>
            </a:r>
            <a:endParaRPr/>
          </a:p>
          <a:p>
            <a:pPr indent="-419100" lvl="0" marL="457200" rtl="0" algn="l">
              <a:spcBef>
                <a:spcPts val="280"/>
              </a:spcBef>
              <a:spcAft>
                <a:spcPts val="0"/>
              </a:spcAft>
              <a:buClr>
                <a:schemeClr val="lt1"/>
              </a:buClr>
              <a:buSzPts val="3000"/>
              <a:buChar char="●"/>
            </a:pPr>
            <a:r>
              <a:rPr lang="en-US"/>
              <a:t>There was not a statistically significant increase in neutral sentiment from week four to week five.</a:t>
            </a:r>
            <a:endParaRPr/>
          </a:p>
          <a:p>
            <a:pPr indent="0" lvl="0" marL="457200" rtl="0" algn="l">
              <a:spcBef>
                <a:spcPts val="280"/>
              </a:spcBef>
              <a:spcAft>
                <a:spcPts val="0"/>
              </a:spcAft>
              <a:buNone/>
            </a:pPr>
            <a:r>
              <a:t/>
            </a:r>
            <a:endParaRPr/>
          </a:p>
          <a:p>
            <a:pPr indent="-419100" lvl="0" marL="457200" rtl="0" algn="l">
              <a:spcBef>
                <a:spcPts val="280"/>
              </a:spcBef>
              <a:spcAft>
                <a:spcPts val="0"/>
              </a:spcAft>
              <a:buClr>
                <a:schemeClr val="lt1"/>
              </a:buClr>
              <a:buSzPts val="3000"/>
              <a:buChar char="●"/>
            </a:pPr>
            <a:r>
              <a:rPr lang="en-US"/>
              <a:t>We think that by that point, people had had enough time and information to arrive at some sort conclusion about whether DeepSeek was a net </a:t>
            </a:r>
            <a:r>
              <a:rPr lang="en-US"/>
              <a:t>positive</a:t>
            </a:r>
            <a:r>
              <a:rPr lang="en-US"/>
              <a:t>, negative, or neutral, so sentiment remained stable.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1337913" y="2399975"/>
            <a:ext cx="5486400" cy="566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Sentiment Over Time</a:t>
            </a:r>
            <a:endParaRPr/>
          </a:p>
        </p:txBody>
      </p:sp>
      <p:sp>
        <p:nvSpPr>
          <p:cNvPr id="285" name="Google Shape;285;p24"/>
          <p:cNvSpPr txBox="1"/>
          <p:nvPr>
            <p:ph idx="1" type="body"/>
          </p:nvPr>
        </p:nvSpPr>
        <p:spPr>
          <a:xfrm>
            <a:off x="1516450" y="4263917"/>
            <a:ext cx="5486400" cy="19533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US" sz="2550"/>
              <a:t>Bar graph tracking </a:t>
            </a:r>
            <a:r>
              <a:rPr b="1" lang="en-US" sz="2550"/>
              <a:t>how public sentiment has changed</a:t>
            </a:r>
            <a:r>
              <a:rPr lang="en-US" sz="2550"/>
              <a:t> over the past 3 weeks</a:t>
            </a:r>
            <a:endParaRPr sz="2550"/>
          </a:p>
        </p:txBody>
      </p:sp>
      <p:pic>
        <p:nvPicPr>
          <p:cNvPr id="286" name="Google Shape;286;p24"/>
          <p:cNvPicPr preferRelativeResize="0"/>
          <p:nvPr/>
        </p:nvPicPr>
        <p:blipFill>
          <a:blip r:embed="rId3">
            <a:alphaModFix/>
          </a:blip>
          <a:stretch>
            <a:fillRect/>
          </a:stretch>
        </p:blipFill>
        <p:spPr>
          <a:xfrm>
            <a:off x="7374202" y="1715068"/>
            <a:ext cx="10445226" cy="62457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ph type="title"/>
          </p:nvPr>
        </p:nvSpPr>
        <p:spPr>
          <a:xfrm>
            <a:off x="1337913" y="2399975"/>
            <a:ext cx="5486400" cy="566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Deepseek’s Impact on AI Stocks</a:t>
            </a:r>
            <a:endParaRPr/>
          </a:p>
        </p:txBody>
      </p:sp>
      <p:sp>
        <p:nvSpPr>
          <p:cNvPr id="292" name="Google Shape;292;p25"/>
          <p:cNvSpPr txBox="1"/>
          <p:nvPr>
            <p:ph idx="1" type="body"/>
          </p:nvPr>
        </p:nvSpPr>
        <p:spPr>
          <a:xfrm>
            <a:off x="988275" y="4263928"/>
            <a:ext cx="6185700" cy="2312100"/>
          </a:xfrm>
          <a:prstGeom prst="rect">
            <a:avLst/>
          </a:prstGeom>
        </p:spPr>
        <p:txBody>
          <a:bodyPr anchorCtr="0" anchor="t" bIns="45700" lIns="91425" spcFirstLastPara="1" rIns="91425" wrap="square" tIns="45700">
            <a:noAutofit/>
          </a:bodyPr>
          <a:lstStyle/>
          <a:p>
            <a:pPr indent="-390525" lvl="0" marL="457200" rtl="0" algn="l">
              <a:lnSpc>
                <a:spcPct val="200000"/>
              </a:lnSpc>
              <a:spcBef>
                <a:spcPts val="280"/>
              </a:spcBef>
              <a:spcAft>
                <a:spcPts val="0"/>
              </a:spcAft>
              <a:buClr>
                <a:schemeClr val="lt1"/>
              </a:buClr>
              <a:buSzPts val="2550"/>
              <a:buChar char="●"/>
            </a:pPr>
            <a:r>
              <a:rPr lang="en-US" sz="2550"/>
              <a:t>NVIDIA suffered the greatest drop (15% decrease)</a:t>
            </a:r>
            <a:endParaRPr sz="2550"/>
          </a:p>
          <a:p>
            <a:pPr indent="-390525" lvl="0" marL="457200" rtl="0" algn="l">
              <a:lnSpc>
                <a:spcPct val="200000"/>
              </a:lnSpc>
              <a:spcBef>
                <a:spcPts val="0"/>
              </a:spcBef>
              <a:spcAft>
                <a:spcPts val="0"/>
              </a:spcAft>
              <a:buClr>
                <a:schemeClr val="lt1"/>
              </a:buClr>
              <a:buSzPts val="2550"/>
              <a:buChar char="●"/>
            </a:pPr>
            <a:r>
              <a:rPr lang="en-US" sz="2550"/>
              <a:t>Other companies relatively unaffected</a:t>
            </a:r>
            <a:endParaRPr sz="2550"/>
          </a:p>
          <a:p>
            <a:pPr indent="-390525" lvl="0" marL="457200" rtl="0" algn="l">
              <a:lnSpc>
                <a:spcPct val="200000"/>
              </a:lnSpc>
              <a:spcBef>
                <a:spcPts val="0"/>
              </a:spcBef>
              <a:spcAft>
                <a:spcPts val="0"/>
              </a:spcAft>
              <a:buClr>
                <a:schemeClr val="lt1"/>
              </a:buClr>
              <a:buSzPts val="2550"/>
              <a:buChar char="●"/>
            </a:pPr>
            <a:r>
              <a:rPr lang="en-US" sz="2550"/>
              <a:t>AT&amp;T largest growth</a:t>
            </a:r>
            <a:endParaRPr sz="2550"/>
          </a:p>
          <a:p>
            <a:pPr indent="-390525" lvl="1" marL="914400" rtl="0" algn="l">
              <a:lnSpc>
                <a:spcPct val="200000"/>
              </a:lnSpc>
              <a:spcBef>
                <a:spcPts val="0"/>
              </a:spcBef>
              <a:spcAft>
                <a:spcPts val="0"/>
              </a:spcAft>
              <a:buClr>
                <a:schemeClr val="lt1"/>
              </a:buClr>
              <a:buSzPts val="2550"/>
              <a:buChar char="○"/>
            </a:pPr>
            <a:r>
              <a:rPr lang="en-US" sz="2550"/>
              <a:t>Positive earnings report / Company announced they were “doubling down on AI Investments”</a:t>
            </a:r>
            <a:endParaRPr sz="2550"/>
          </a:p>
        </p:txBody>
      </p:sp>
      <p:pic>
        <p:nvPicPr>
          <p:cNvPr id="293" name="Google Shape;293;p25"/>
          <p:cNvPicPr preferRelativeResize="0"/>
          <p:nvPr/>
        </p:nvPicPr>
        <p:blipFill>
          <a:blip r:embed="rId3">
            <a:alphaModFix/>
          </a:blip>
          <a:stretch>
            <a:fillRect/>
          </a:stretch>
        </p:blipFill>
        <p:spPr>
          <a:xfrm>
            <a:off x="7411201" y="2966675"/>
            <a:ext cx="10197776" cy="5554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ph type="title"/>
          </p:nvPr>
        </p:nvSpPr>
        <p:spPr>
          <a:xfrm>
            <a:off x="1337913" y="2399975"/>
            <a:ext cx="5486400" cy="566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SzPts val="990"/>
              <a:buNone/>
            </a:pPr>
            <a:r>
              <a:rPr lang="en-US" sz="4011">
                <a:solidFill>
                  <a:schemeClr val="lt2"/>
                </a:solidFill>
              </a:rPr>
              <a:t>What caused NVIDIA to drop?</a:t>
            </a:r>
            <a:endParaRPr sz="4011">
              <a:solidFill>
                <a:schemeClr val="lt2"/>
              </a:solidFill>
            </a:endParaRPr>
          </a:p>
        </p:txBody>
      </p:sp>
      <p:sp>
        <p:nvSpPr>
          <p:cNvPr id="299" name="Google Shape;299;p26"/>
          <p:cNvSpPr txBox="1"/>
          <p:nvPr>
            <p:ph idx="1" type="body"/>
          </p:nvPr>
        </p:nvSpPr>
        <p:spPr>
          <a:xfrm>
            <a:off x="833400" y="3600000"/>
            <a:ext cx="7477200" cy="5321400"/>
          </a:xfrm>
          <a:prstGeom prst="rect">
            <a:avLst/>
          </a:prstGeom>
        </p:spPr>
        <p:txBody>
          <a:bodyPr anchorCtr="0" anchor="t" bIns="45700" lIns="91425" spcFirstLastPara="1" rIns="91425" wrap="square" tIns="45700">
            <a:normAutofit/>
          </a:bodyPr>
          <a:lstStyle/>
          <a:p>
            <a:pPr indent="-419100" lvl="0" marL="457200" rtl="0" algn="l">
              <a:lnSpc>
                <a:spcPct val="150000"/>
              </a:lnSpc>
              <a:spcBef>
                <a:spcPts val="280"/>
              </a:spcBef>
              <a:spcAft>
                <a:spcPts val="0"/>
              </a:spcAft>
              <a:buClr>
                <a:schemeClr val="lt1"/>
              </a:buClr>
              <a:buSzPts val="3000"/>
              <a:buChar char="●"/>
            </a:pPr>
            <a:r>
              <a:rPr lang="en-US"/>
              <a:t>From a recent earnings report, 87.7% of revenue was in the Data Center market</a:t>
            </a:r>
            <a:endParaRPr/>
          </a:p>
          <a:p>
            <a:pPr indent="-387350" lvl="1" marL="914400" rtl="0" algn="l">
              <a:lnSpc>
                <a:spcPct val="150000"/>
              </a:lnSpc>
              <a:spcBef>
                <a:spcPts val="0"/>
              </a:spcBef>
              <a:spcAft>
                <a:spcPts val="0"/>
              </a:spcAft>
              <a:buClr>
                <a:schemeClr val="lt1"/>
              </a:buClr>
              <a:buSzPts val="2500"/>
              <a:buChar char="○"/>
            </a:pPr>
            <a:r>
              <a:rPr lang="en-US" sz="2500"/>
              <a:t>DeepSeek release could </a:t>
            </a:r>
            <a:r>
              <a:rPr lang="en-US" sz="2500"/>
              <a:t>signal</a:t>
            </a:r>
            <a:r>
              <a:rPr lang="en-US" sz="2500"/>
              <a:t> a decrease in reliance on NVIDIA computer parts in training AI models</a:t>
            </a:r>
            <a:endParaRPr sz="2500"/>
          </a:p>
          <a:p>
            <a:pPr indent="-419100" lvl="0" marL="457200" rtl="0" algn="l">
              <a:lnSpc>
                <a:spcPct val="150000"/>
              </a:lnSpc>
              <a:spcBef>
                <a:spcPts val="0"/>
              </a:spcBef>
              <a:spcAft>
                <a:spcPts val="0"/>
              </a:spcAft>
              <a:buClr>
                <a:schemeClr val="lt1"/>
              </a:buClr>
              <a:buSzPts val="3000"/>
              <a:buChar char="●"/>
            </a:pPr>
            <a:r>
              <a:rPr lang="en-US"/>
              <a:t>Recent stock price was likely inflated due to investor confidence in the role NVIDIA would play in AI development</a:t>
            </a:r>
            <a:endParaRPr/>
          </a:p>
        </p:txBody>
      </p:sp>
      <p:pic>
        <p:nvPicPr>
          <p:cNvPr id="300" name="Google Shape;300;p26"/>
          <p:cNvPicPr preferRelativeResize="0"/>
          <p:nvPr/>
        </p:nvPicPr>
        <p:blipFill>
          <a:blip r:embed="rId3">
            <a:alphaModFix/>
          </a:blip>
          <a:stretch>
            <a:fillRect/>
          </a:stretch>
        </p:blipFill>
        <p:spPr>
          <a:xfrm>
            <a:off x="8815250" y="790425"/>
            <a:ext cx="8717199" cy="8131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D9CB"/>
            </a:gs>
            <a:gs pos="50000">
              <a:srgbClr val="2CD9CB"/>
            </a:gs>
            <a:gs pos="100000">
              <a:srgbClr val="566FF1"/>
            </a:gs>
          </a:gsLst>
          <a:lin ang="5400012" scaled="0"/>
        </a:gradFill>
      </p:bgPr>
    </p:bg>
    <p:spTree>
      <p:nvGrpSpPr>
        <p:cNvPr id="304" name="Shape 304"/>
        <p:cNvGrpSpPr/>
        <p:nvPr/>
      </p:nvGrpSpPr>
      <p:grpSpPr>
        <a:xfrm>
          <a:off x="0" y="0"/>
          <a:ext cx="0" cy="0"/>
          <a:chOff x="0" y="0"/>
          <a:chExt cx="0" cy="0"/>
        </a:xfrm>
      </p:grpSpPr>
      <p:sp>
        <p:nvSpPr>
          <p:cNvPr id="305" name="Google Shape;305;p27"/>
          <p:cNvSpPr/>
          <p:nvPr/>
        </p:nvSpPr>
        <p:spPr>
          <a:xfrm>
            <a:off x="13099412" y="-3819889"/>
            <a:ext cx="7024854" cy="8229600"/>
          </a:xfrm>
          <a:custGeom>
            <a:rect b="b" l="l" r="r" t="t"/>
            <a:pathLst>
              <a:path extrusionOk="0" h="8229600" w="7024854">
                <a:moveTo>
                  <a:pt x="0" y="0"/>
                </a:moveTo>
                <a:lnTo>
                  <a:pt x="7024854" y="0"/>
                </a:lnTo>
                <a:lnTo>
                  <a:pt x="7024854" y="8229600"/>
                </a:lnTo>
                <a:lnTo>
                  <a:pt x="0" y="8229600"/>
                </a:lnTo>
                <a:lnTo>
                  <a:pt x="0" y="0"/>
                </a:lnTo>
                <a:close/>
              </a:path>
            </a:pathLst>
          </a:custGeom>
          <a:blipFill rotWithShape="1">
            <a:blip r:embed="rId3">
              <a:alphaModFix/>
            </a:blip>
            <a:stretch>
              <a:fillRect b="0" l="0" r="0" t="0"/>
            </a:stretch>
          </a:blipFill>
          <a:ln>
            <a:noFill/>
          </a:ln>
        </p:spPr>
      </p:sp>
      <p:sp>
        <p:nvSpPr>
          <p:cNvPr id="306" name="Google Shape;306;p27"/>
          <p:cNvSpPr/>
          <p:nvPr/>
        </p:nvSpPr>
        <p:spPr>
          <a:xfrm>
            <a:off x="-3958534" y="4146186"/>
            <a:ext cx="7447788" cy="8229600"/>
          </a:xfrm>
          <a:custGeom>
            <a:rect b="b" l="l" r="r" t="t"/>
            <a:pathLst>
              <a:path extrusionOk="0" h="8229600" w="7447788">
                <a:moveTo>
                  <a:pt x="0" y="0"/>
                </a:moveTo>
                <a:lnTo>
                  <a:pt x="7447788" y="0"/>
                </a:lnTo>
                <a:lnTo>
                  <a:pt x="7447788" y="8229600"/>
                </a:lnTo>
                <a:lnTo>
                  <a:pt x="0" y="8229600"/>
                </a:lnTo>
                <a:lnTo>
                  <a:pt x="0" y="0"/>
                </a:lnTo>
                <a:close/>
              </a:path>
            </a:pathLst>
          </a:custGeom>
          <a:blipFill rotWithShape="1">
            <a:blip r:embed="rId4">
              <a:alphaModFix/>
            </a:blip>
            <a:stretch>
              <a:fillRect b="0" l="0" r="0" t="0"/>
            </a:stretch>
          </a:blipFill>
          <a:ln>
            <a:noFill/>
          </a:ln>
        </p:spPr>
      </p:sp>
      <p:sp>
        <p:nvSpPr>
          <p:cNvPr id="307" name="Google Shape;307;p27"/>
          <p:cNvSpPr txBox="1"/>
          <p:nvPr/>
        </p:nvSpPr>
        <p:spPr>
          <a:xfrm>
            <a:off x="1790100" y="2422050"/>
            <a:ext cx="14707800" cy="5442900"/>
          </a:xfrm>
          <a:prstGeom prst="rect">
            <a:avLst/>
          </a:prstGeom>
          <a:noFill/>
          <a:ln>
            <a:noFill/>
          </a:ln>
        </p:spPr>
        <p:txBody>
          <a:bodyPr anchorCtr="0" anchor="t" bIns="0" lIns="0" spcFirstLastPara="1" rIns="0" wrap="square" tIns="0">
            <a:spAutoFit/>
          </a:bodyPr>
          <a:lstStyle/>
          <a:p>
            <a:pPr indent="0" lvl="0" marL="0" rtl="0" algn="ctr">
              <a:lnSpc>
                <a:spcPct val="120000"/>
              </a:lnSpc>
              <a:spcBef>
                <a:spcPts val="0"/>
              </a:spcBef>
              <a:spcAft>
                <a:spcPts val="0"/>
              </a:spcAft>
              <a:buNone/>
            </a:pPr>
            <a:r>
              <a:rPr lang="en-US" sz="10400">
                <a:solidFill>
                  <a:schemeClr val="lt1"/>
                </a:solidFill>
                <a:latin typeface="Russo One"/>
                <a:ea typeface="Russo One"/>
                <a:cs typeface="Russo One"/>
                <a:sym typeface="Russo One"/>
              </a:rPr>
              <a:t>Key Findings </a:t>
            </a:r>
            <a:endParaRPr sz="10400">
              <a:solidFill>
                <a:schemeClr val="lt1"/>
              </a:solidFill>
              <a:latin typeface="Russo One"/>
              <a:ea typeface="Russo One"/>
              <a:cs typeface="Russo One"/>
              <a:sym typeface="Russo One"/>
            </a:endParaRPr>
          </a:p>
          <a:p>
            <a:pPr indent="0" lvl="0" marL="0" rtl="0" algn="ctr">
              <a:lnSpc>
                <a:spcPct val="120000"/>
              </a:lnSpc>
              <a:spcBef>
                <a:spcPts val="0"/>
              </a:spcBef>
              <a:spcAft>
                <a:spcPts val="0"/>
              </a:spcAft>
              <a:buNone/>
            </a:pPr>
            <a:r>
              <a:rPr lang="en-US" sz="10400">
                <a:solidFill>
                  <a:schemeClr val="lt1"/>
                </a:solidFill>
                <a:latin typeface="Russo One"/>
                <a:ea typeface="Russo One"/>
                <a:cs typeface="Russo One"/>
                <a:sym typeface="Russo One"/>
              </a:rPr>
              <a:t>&amp; </a:t>
            </a:r>
            <a:endParaRPr sz="10400">
              <a:solidFill>
                <a:schemeClr val="lt1"/>
              </a:solidFill>
              <a:latin typeface="Russo One"/>
              <a:ea typeface="Russo One"/>
              <a:cs typeface="Russo One"/>
              <a:sym typeface="Russo One"/>
            </a:endParaRPr>
          </a:p>
          <a:p>
            <a:pPr indent="0" lvl="0" marL="0" rtl="0" algn="ctr">
              <a:lnSpc>
                <a:spcPct val="120000"/>
              </a:lnSpc>
              <a:spcBef>
                <a:spcPts val="0"/>
              </a:spcBef>
              <a:spcAft>
                <a:spcPts val="0"/>
              </a:spcAft>
              <a:buNone/>
            </a:pPr>
            <a:r>
              <a:rPr lang="en-US" sz="10400">
                <a:solidFill>
                  <a:schemeClr val="lt1"/>
                </a:solidFill>
                <a:latin typeface="Russo One"/>
                <a:ea typeface="Russo One"/>
                <a:cs typeface="Russo One"/>
                <a:sym typeface="Russo One"/>
              </a:rPr>
              <a:t>Conclusion</a:t>
            </a:r>
            <a:endParaRPr sz="10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D9CB"/>
            </a:gs>
            <a:gs pos="50000">
              <a:srgbClr val="2CD9CB"/>
            </a:gs>
            <a:gs pos="100000">
              <a:srgbClr val="566FF1"/>
            </a:gs>
          </a:gsLst>
          <a:lin ang="5400000" scaled="0"/>
        </a:gradFill>
      </p:bgPr>
    </p:bg>
    <p:spTree>
      <p:nvGrpSpPr>
        <p:cNvPr id="64" name="Shape 64"/>
        <p:cNvGrpSpPr/>
        <p:nvPr/>
      </p:nvGrpSpPr>
      <p:grpSpPr>
        <a:xfrm>
          <a:off x="0" y="0"/>
          <a:ext cx="0" cy="0"/>
          <a:chOff x="0" y="0"/>
          <a:chExt cx="0" cy="0"/>
        </a:xfrm>
      </p:grpSpPr>
      <p:sp>
        <p:nvSpPr>
          <p:cNvPr id="65" name="Google Shape;65;p10"/>
          <p:cNvSpPr/>
          <p:nvPr/>
        </p:nvSpPr>
        <p:spPr>
          <a:xfrm>
            <a:off x="13023187" y="-3767939"/>
            <a:ext cx="7024854" cy="8229600"/>
          </a:xfrm>
          <a:custGeom>
            <a:rect b="b" l="l" r="r" t="t"/>
            <a:pathLst>
              <a:path extrusionOk="0" h="8229600" w="7024854">
                <a:moveTo>
                  <a:pt x="0" y="0"/>
                </a:moveTo>
                <a:lnTo>
                  <a:pt x="7024854" y="0"/>
                </a:lnTo>
                <a:lnTo>
                  <a:pt x="7024854" y="8229600"/>
                </a:lnTo>
                <a:lnTo>
                  <a:pt x="0" y="8229600"/>
                </a:lnTo>
                <a:lnTo>
                  <a:pt x="0" y="0"/>
                </a:lnTo>
                <a:close/>
              </a:path>
            </a:pathLst>
          </a:custGeom>
          <a:blipFill rotWithShape="1">
            <a:blip r:embed="rId3">
              <a:alphaModFix/>
            </a:blip>
            <a:stretch>
              <a:fillRect b="0" l="0" r="0" t="0"/>
            </a:stretch>
          </a:blipFill>
          <a:ln>
            <a:noFill/>
          </a:ln>
        </p:spPr>
      </p:sp>
      <p:sp>
        <p:nvSpPr>
          <p:cNvPr id="66" name="Google Shape;66;p10"/>
          <p:cNvSpPr/>
          <p:nvPr/>
        </p:nvSpPr>
        <p:spPr>
          <a:xfrm>
            <a:off x="-3958534" y="4146186"/>
            <a:ext cx="7447788" cy="8229600"/>
          </a:xfrm>
          <a:custGeom>
            <a:rect b="b" l="l" r="r" t="t"/>
            <a:pathLst>
              <a:path extrusionOk="0" h="8229600" w="7447788">
                <a:moveTo>
                  <a:pt x="0" y="0"/>
                </a:moveTo>
                <a:lnTo>
                  <a:pt x="7447788" y="0"/>
                </a:lnTo>
                <a:lnTo>
                  <a:pt x="7447788" y="8229600"/>
                </a:lnTo>
                <a:lnTo>
                  <a:pt x="0" y="8229600"/>
                </a:lnTo>
                <a:lnTo>
                  <a:pt x="0" y="0"/>
                </a:lnTo>
                <a:close/>
              </a:path>
            </a:pathLst>
          </a:custGeom>
          <a:blipFill rotWithShape="1">
            <a:blip r:embed="rId4">
              <a:alphaModFix/>
            </a:blip>
            <a:stretch>
              <a:fillRect b="0" l="0" r="0" t="0"/>
            </a:stretch>
          </a:blipFill>
          <a:ln>
            <a:noFill/>
          </a:ln>
        </p:spPr>
      </p:sp>
      <p:sp>
        <p:nvSpPr>
          <p:cNvPr id="67" name="Google Shape;67;p10"/>
          <p:cNvSpPr txBox="1"/>
          <p:nvPr/>
        </p:nvSpPr>
        <p:spPr>
          <a:xfrm>
            <a:off x="4558650" y="2742300"/>
            <a:ext cx="9170700" cy="4802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0400">
                <a:solidFill>
                  <a:srgbClr val="FFFFFF"/>
                </a:solidFill>
                <a:latin typeface="Russo One"/>
                <a:ea typeface="Russo One"/>
                <a:cs typeface="Russo One"/>
                <a:sym typeface="Russo One"/>
              </a:rPr>
              <a:t>Introduction &amp; </a:t>
            </a:r>
            <a:endParaRPr sz="10400">
              <a:solidFill>
                <a:srgbClr val="FFFFFF"/>
              </a:solidFill>
              <a:latin typeface="Russo One"/>
              <a:ea typeface="Russo One"/>
              <a:cs typeface="Russo One"/>
              <a:sym typeface="Russo One"/>
            </a:endParaRPr>
          </a:p>
          <a:p>
            <a:pPr indent="0" lvl="0" marL="0" marR="0" rtl="0" algn="ctr">
              <a:lnSpc>
                <a:spcPct val="100000"/>
              </a:lnSpc>
              <a:spcBef>
                <a:spcPts val="0"/>
              </a:spcBef>
              <a:spcAft>
                <a:spcPts val="0"/>
              </a:spcAft>
              <a:buNone/>
            </a:pPr>
            <a:r>
              <a:rPr lang="en-US" sz="10400">
                <a:solidFill>
                  <a:srgbClr val="FFFFFF"/>
                </a:solidFill>
                <a:latin typeface="Russo One"/>
                <a:ea typeface="Russo One"/>
                <a:cs typeface="Russo One"/>
                <a:sym typeface="Russo One"/>
              </a:rPr>
              <a:t>Objectives</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pSp>
        <p:nvGrpSpPr>
          <p:cNvPr id="312" name="Google Shape;312;p28"/>
          <p:cNvGrpSpPr/>
          <p:nvPr/>
        </p:nvGrpSpPr>
        <p:grpSpPr>
          <a:xfrm rot="-2699999">
            <a:off x="6344450" y="-8175979"/>
            <a:ext cx="12976794" cy="22187952"/>
            <a:chOff x="0" y="-47625"/>
            <a:chExt cx="2816264" cy="4815298"/>
          </a:xfrm>
        </p:grpSpPr>
        <p:sp>
          <p:nvSpPr>
            <p:cNvPr id="313" name="Google Shape;313;p28"/>
            <p:cNvSpPr/>
            <p:nvPr/>
          </p:nvSpPr>
          <p:spPr>
            <a:xfrm>
              <a:off x="0" y="0"/>
              <a:ext cx="2816264" cy="4767673"/>
            </a:xfrm>
            <a:custGeom>
              <a:rect b="b" l="l" r="r" t="t"/>
              <a:pathLst>
                <a:path extrusionOk="0" h="4767673" w="2816264">
                  <a:moveTo>
                    <a:pt x="0" y="0"/>
                  </a:moveTo>
                  <a:lnTo>
                    <a:pt x="2816264" y="0"/>
                  </a:lnTo>
                  <a:lnTo>
                    <a:pt x="2816264"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314" name="Google Shape;314;p28"/>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5" name="Google Shape;315;p28"/>
          <p:cNvGrpSpPr/>
          <p:nvPr/>
        </p:nvGrpSpPr>
        <p:grpSpPr>
          <a:xfrm rot="-2700000">
            <a:off x="-183141" y="-2954354"/>
            <a:ext cx="14574594" cy="22610922"/>
            <a:chOff x="0" y="-47625"/>
            <a:chExt cx="3163033" cy="4907107"/>
          </a:xfrm>
        </p:grpSpPr>
        <p:sp>
          <p:nvSpPr>
            <p:cNvPr id="316" name="Google Shape;316;p28"/>
            <p:cNvSpPr/>
            <p:nvPr/>
          </p:nvSpPr>
          <p:spPr>
            <a:xfrm>
              <a:off x="0" y="0"/>
              <a:ext cx="3163033" cy="4859482"/>
            </a:xfrm>
            <a:custGeom>
              <a:rect b="b" l="l" r="r" t="t"/>
              <a:pathLst>
                <a:path extrusionOk="0" h="4859482" w="3163033">
                  <a:moveTo>
                    <a:pt x="0" y="0"/>
                  </a:moveTo>
                  <a:lnTo>
                    <a:pt x="3163033" y="0"/>
                  </a:lnTo>
                  <a:lnTo>
                    <a:pt x="3163033" y="4859482"/>
                  </a:lnTo>
                  <a:lnTo>
                    <a:pt x="0" y="4859482"/>
                  </a:lnTo>
                  <a:close/>
                </a:path>
              </a:pathLst>
            </a:custGeom>
            <a:gradFill>
              <a:gsLst>
                <a:gs pos="0">
                  <a:srgbClr val="092AB9"/>
                </a:gs>
                <a:gs pos="100000">
                  <a:srgbClr val="0920DE"/>
                </a:gs>
              </a:gsLst>
              <a:lin ang="5400012" scaled="0"/>
            </a:gradFill>
            <a:ln>
              <a:noFill/>
            </a:ln>
          </p:spPr>
        </p:sp>
        <p:sp>
          <p:nvSpPr>
            <p:cNvPr id="317" name="Google Shape;317;p28"/>
            <p:cNvSpPr txBox="1"/>
            <p:nvPr/>
          </p:nvSpPr>
          <p:spPr>
            <a:xfrm>
              <a:off x="0" y="-47625"/>
              <a:ext cx="812700" cy="860400"/>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8" name="Google Shape;318;p28"/>
          <p:cNvSpPr/>
          <p:nvPr/>
        </p:nvSpPr>
        <p:spPr>
          <a:xfrm rot="-10030604">
            <a:off x="-6739124" y="6462691"/>
            <a:ext cx="13664927" cy="8250200"/>
          </a:xfrm>
          <a:custGeom>
            <a:rect b="b" l="l" r="r" t="t"/>
            <a:pathLst>
              <a:path extrusionOk="0" h="8229600" w="13630807">
                <a:moveTo>
                  <a:pt x="0" y="0"/>
                </a:moveTo>
                <a:lnTo>
                  <a:pt x="13630808" y="0"/>
                </a:lnTo>
                <a:lnTo>
                  <a:pt x="13630808" y="8229600"/>
                </a:lnTo>
                <a:lnTo>
                  <a:pt x="0" y="8229600"/>
                </a:lnTo>
                <a:lnTo>
                  <a:pt x="0" y="0"/>
                </a:lnTo>
                <a:close/>
              </a:path>
            </a:pathLst>
          </a:custGeom>
          <a:blipFill rotWithShape="1">
            <a:blip r:embed="rId3">
              <a:alphaModFix/>
            </a:blip>
            <a:stretch>
              <a:fillRect b="0" l="0" r="0" t="0"/>
            </a:stretch>
          </a:blipFill>
          <a:ln>
            <a:noFill/>
          </a:ln>
        </p:spPr>
      </p:sp>
      <p:sp>
        <p:nvSpPr>
          <p:cNvPr id="319" name="Google Shape;319;p28"/>
          <p:cNvSpPr/>
          <p:nvPr/>
        </p:nvSpPr>
        <p:spPr>
          <a:xfrm rot="-7768016">
            <a:off x="14379501" y="-5856316"/>
            <a:ext cx="8728113" cy="12454715"/>
          </a:xfrm>
          <a:custGeom>
            <a:rect b="b" l="l" r="r" t="t"/>
            <a:pathLst>
              <a:path extrusionOk="0" h="12454715" w="8728113">
                <a:moveTo>
                  <a:pt x="0" y="0"/>
                </a:moveTo>
                <a:lnTo>
                  <a:pt x="8728113" y="0"/>
                </a:lnTo>
                <a:lnTo>
                  <a:pt x="8728113" y="12454714"/>
                </a:lnTo>
                <a:lnTo>
                  <a:pt x="0" y="12454714"/>
                </a:lnTo>
                <a:lnTo>
                  <a:pt x="0" y="0"/>
                </a:lnTo>
                <a:close/>
              </a:path>
            </a:pathLst>
          </a:custGeom>
          <a:blipFill rotWithShape="1">
            <a:blip r:embed="rId4">
              <a:alphaModFix/>
            </a:blip>
            <a:stretch>
              <a:fillRect b="0" l="-10902" r="-10902" t="0"/>
            </a:stretch>
          </a:blipFill>
          <a:ln>
            <a:noFill/>
          </a:ln>
        </p:spPr>
      </p:sp>
      <p:grpSp>
        <p:nvGrpSpPr>
          <p:cNvPr id="320" name="Google Shape;320;p28"/>
          <p:cNvGrpSpPr/>
          <p:nvPr/>
        </p:nvGrpSpPr>
        <p:grpSpPr>
          <a:xfrm rot="-606632">
            <a:off x="11989384" y="3751760"/>
            <a:ext cx="3086100" cy="3266926"/>
            <a:chOff x="0" y="-47625"/>
            <a:chExt cx="812800" cy="860425"/>
          </a:xfrm>
        </p:grpSpPr>
        <p:sp>
          <p:nvSpPr>
            <p:cNvPr id="321" name="Google Shape;321;p28"/>
            <p:cNvSpPr/>
            <p:nvPr/>
          </p:nvSpPr>
          <p:spPr>
            <a:xfrm>
              <a:off x="0" y="0"/>
              <a:ext cx="812800" cy="470940"/>
            </a:xfrm>
            <a:custGeom>
              <a:rect b="b" l="l" r="r" t="t"/>
              <a:pathLst>
                <a:path extrusionOk="0" h="470940" w="812800">
                  <a:moveTo>
                    <a:pt x="0" y="0"/>
                  </a:moveTo>
                  <a:lnTo>
                    <a:pt x="812800" y="0"/>
                  </a:lnTo>
                  <a:lnTo>
                    <a:pt x="812800" y="470940"/>
                  </a:lnTo>
                  <a:lnTo>
                    <a:pt x="0" y="470940"/>
                  </a:lnTo>
                  <a:close/>
                </a:path>
              </a:pathLst>
            </a:custGeom>
            <a:solidFill>
              <a:srgbClr val="8D90FC"/>
            </a:solidFill>
            <a:ln>
              <a:noFill/>
            </a:ln>
          </p:spPr>
        </p:sp>
        <p:sp>
          <p:nvSpPr>
            <p:cNvPr id="322" name="Google Shape;322;p2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3" name="Google Shape;323;p28"/>
          <p:cNvSpPr/>
          <p:nvPr/>
        </p:nvSpPr>
        <p:spPr>
          <a:xfrm>
            <a:off x="9919103" y="-2900487"/>
            <a:ext cx="10857980" cy="16571446"/>
          </a:xfrm>
          <a:custGeom>
            <a:rect b="b" l="l" r="r" t="t"/>
            <a:pathLst>
              <a:path extrusionOk="0" h="16571446" w="10857980">
                <a:moveTo>
                  <a:pt x="0" y="0"/>
                </a:moveTo>
                <a:lnTo>
                  <a:pt x="10857980" y="0"/>
                </a:lnTo>
                <a:lnTo>
                  <a:pt x="10857980" y="16571446"/>
                </a:lnTo>
                <a:lnTo>
                  <a:pt x="0" y="16571446"/>
                </a:lnTo>
                <a:lnTo>
                  <a:pt x="0" y="0"/>
                </a:lnTo>
                <a:close/>
              </a:path>
            </a:pathLst>
          </a:custGeom>
          <a:blipFill rotWithShape="1">
            <a:blip r:embed="rId5">
              <a:alphaModFix/>
            </a:blip>
            <a:stretch>
              <a:fillRect b="0" l="-1745" r="0" t="0"/>
            </a:stretch>
          </a:blipFill>
          <a:ln>
            <a:noFill/>
          </a:ln>
        </p:spPr>
      </p:sp>
      <p:sp>
        <p:nvSpPr>
          <p:cNvPr id="324" name="Google Shape;324;p28"/>
          <p:cNvSpPr txBox="1"/>
          <p:nvPr/>
        </p:nvSpPr>
        <p:spPr>
          <a:xfrm>
            <a:off x="1415150" y="0"/>
            <a:ext cx="6068700" cy="2844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400">
                <a:solidFill>
                  <a:srgbClr val="FFFFFF"/>
                </a:solidFill>
                <a:latin typeface="Russo One"/>
                <a:ea typeface="Russo One"/>
                <a:cs typeface="Russo One"/>
                <a:sym typeface="Russo One"/>
              </a:rPr>
              <a:t>Major Takeaways</a:t>
            </a:r>
            <a:endParaRPr sz="8400"/>
          </a:p>
        </p:txBody>
      </p:sp>
      <p:sp>
        <p:nvSpPr>
          <p:cNvPr id="325" name="Google Shape;325;p28"/>
          <p:cNvSpPr txBox="1"/>
          <p:nvPr/>
        </p:nvSpPr>
        <p:spPr>
          <a:xfrm>
            <a:off x="1028775" y="2844600"/>
            <a:ext cx="9240000" cy="6669600"/>
          </a:xfrm>
          <a:prstGeom prst="rect">
            <a:avLst/>
          </a:prstGeom>
          <a:noFill/>
          <a:ln>
            <a:noFill/>
          </a:ln>
        </p:spPr>
        <p:txBody>
          <a:bodyPr anchorCtr="0" anchor="t" bIns="91425" lIns="91425" spcFirstLastPara="1" rIns="91425" wrap="square" tIns="91425">
            <a:spAutoFit/>
          </a:bodyPr>
          <a:lstStyle/>
          <a:p>
            <a:pPr indent="-431800" lvl="0" marL="457200" rtl="0" algn="l">
              <a:lnSpc>
                <a:spcPct val="115000"/>
              </a:lnSpc>
              <a:spcBef>
                <a:spcPts val="1200"/>
              </a:spcBef>
              <a:spcAft>
                <a:spcPts val="0"/>
              </a:spcAft>
              <a:buClr>
                <a:schemeClr val="lt1"/>
              </a:buClr>
              <a:buSzPts val="3200"/>
              <a:buChar char="●"/>
            </a:pPr>
            <a:r>
              <a:rPr lang="en-US" sz="3200">
                <a:solidFill>
                  <a:schemeClr val="lt1"/>
                </a:solidFill>
              </a:rPr>
              <a:t>Chinese background of DeepSeek has created uncertainty in gov. regulation</a:t>
            </a:r>
            <a:endParaRPr sz="3200">
              <a:solidFill>
                <a:schemeClr val="lt1"/>
              </a:solidFill>
            </a:endParaRPr>
          </a:p>
          <a:p>
            <a:pPr indent="-406400" lvl="1" marL="914400" rtl="0" algn="l">
              <a:lnSpc>
                <a:spcPct val="115000"/>
              </a:lnSpc>
              <a:spcBef>
                <a:spcPts val="0"/>
              </a:spcBef>
              <a:spcAft>
                <a:spcPts val="0"/>
              </a:spcAft>
              <a:buClr>
                <a:schemeClr val="lt1"/>
              </a:buClr>
              <a:buSzPts val="2800"/>
              <a:buChar char="○"/>
            </a:pPr>
            <a:r>
              <a:rPr lang="en-US" sz="2800">
                <a:solidFill>
                  <a:schemeClr val="lt1"/>
                </a:solidFill>
              </a:rPr>
              <a:t>Many government employees are already banned</a:t>
            </a:r>
            <a:endParaRPr sz="2800">
              <a:solidFill>
                <a:schemeClr val="lt1"/>
              </a:solidFill>
            </a:endParaRPr>
          </a:p>
          <a:p>
            <a:pPr indent="-431800" lvl="0" marL="457200" rtl="0" algn="l">
              <a:lnSpc>
                <a:spcPct val="115000"/>
              </a:lnSpc>
              <a:spcBef>
                <a:spcPts val="0"/>
              </a:spcBef>
              <a:spcAft>
                <a:spcPts val="0"/>
              </a:spcAft>
              <a:buClr>
                <a:schemeClr val="lt1"/>
              </a:buClr>
              <a:buSzPts val="3200"/>
              <a:buChar char="●"/>
            </a:pPr>
            <a:r>
              <a:rPr lang="en-US" sz="3200">
                <a:solidFill>
                  <a:schemeClr val="lt1"/>
                </a:solidFill>
              </a:rPr>
              <a:t>Sentiment analysis shows most articles taking a neutral stance</a:t>
            </a:r>
            <a:endParaRPr sz="3200">
              <a:solidFill>
                <a:schemeClr val="lt1"/>
              </a:solidFill>
            </a:endParaRPr>
          </a:p>
          <a:p>
            <a:pPr indent="-431800" lvl="0" marL="457200" rtl="0" algn="l">
              <a:lnSpc>
                <a:spcPct val="115000"/>
              </a:lnSpc>
              <a:spcBef>
                <a:spcPts val="0"/>
              </a:spcBef>
              <a:spcAft>
                <a:spcPts val="0"/>
              </a:spcAft>
              <a:buClr>
                <a:schemeClr val="lt1"/>
              </a:buClr>
              <a:buSzPts val="3200"/>
              <a:buChar char="●"/>
            </a:pPr>
            <a:r>
              <a:rPr lang="en-US" sz="3200">
                <a:solidFill>
                  <a:schemeClr val="lt1"/>
                </a:solidFill>
              </a:rPr>
              <a:t>Tech companies remained relatively unaffected</a:t>
            </a:r>
            <a:endParaRPr sz="3200">
              <a:solidFill>
                <a:schemeClr val="lt1"/>
              </a:solidFill>
            </a:endParaRPr>
          </a:p>
          <a:p>
            <a:pPr indent="-444500" lvl="1" marL="914400" rtl="0" algn="l">
              <a:lnSpc>
                <a:spcPct val="115000"/>
              </a:lnSpc>
              <a:spcBef>
                <a:spcPts val="0"/>
              </a:spcBef>
              <a:spcAft>
                <a:spcPts val="0"/>
              </a:spcAft>
              <a:buClr>
                <a:schemeClr val="lt1"/>
              </a:buClr>
              <a:buSzPts val="3400"/>
              <a:buChar char="○"/>
            </a:pPr>
            <a:r>
              <a:rPr lang="en-US" sz="3400">
                <a:solidFill>
                  <a:schemeClr val="lt1"/>
                </a:solidFill>
              </a:rPr>
              <a:t>Only large disruption seen in NVIDIA</a:t>
            </a:r>
            <a:endParaRPr sz="3400">
              <a:solidFill>
                <a:schemeClr val="lt1"/>
              </a:solidFill>
            </a:endParaRPr>
          </a:p>
          <a:p>
            <a:pPr indent="-431800" lvl="0" marL="457200" rtl="0" algn="l">
              <a:lnSpc>
                <a:spcPct val="115000"/>
              </a:lnSpc>
              <a:spcBef>
                <a:spcPts val="0"/>
              </a:spcBef>
              <a:spcAft>
                <a:spcPts val="0"/>
              </a:spcAft>
              <a:buClr>
                <a:schemeClr val="lt1"/>
              </a:buClr>
              <a:buSzPts val="3200"/>
              <a:buChar char="●"/>
            </a:pPr>
            <a:r>
              <a:rPr lang="en-US" sz="3200">
                <a:solidFill>
                  <a:schemeClr val="lt1"/>
                </a:solidFill>
              </a:rPr>
              <a:t>Selected tech companies kept pace with NASDAQ index</a:t>
            </a:r>
            <a:endParaRPr sz="3200">
              <a:solidFill>
                <a:schemeClr val="lt1"/>
              </a:solidFill>
            </a:endParaRPr>
          </a:p>
          <a:p>
            <a:pPr indent="-406400" lvl="1" marL="914400" rtl="0" algn="l">
              <a:lnSpc>
                <a:spcPct val="115000"/>
              </a:lnSpc>
              <a:spcBef>
                <a:spcPts val="0"/>
              </a:spcBef>
              <a:spcAft>
                <a:spcPts val="0"/>
              </a:spcAft>
              <a:buClr>
                <a:schemeClr val="lt1"/>
              </a:buClr>
              <a:buSzPts val="2800"/>
              <a:buChar char="○"/>
            </a:pPr>
            <a:r>
              <a:rPr lang="en-US" sz="2800">
                <a:solidFill>
                  <a:schemeClr val="lt1"/>
                </a:solidFill>
              </a:rPr>
              <a:t>NVIDIA and Meta stocks were most volatile, although trending upward</a:t>
            </a:r>
            <a:endParaRPr sz="2800">
              <a:solidFill>
                <a:schemeClr val="lt1"/>
              </a:solidFill>
            </a:endParaRPr>
          </a:p>
          <a:p>
            <a:pPr indent="-406400" lvl="1" marL="914400" rtl="0" algn="l">
              <a:lnSpc>
                <a:spcPct val="115000"/>
              </a:lnSpc>
              <a:spcBef>
                <a:spcPts val="0"/>
              </a:spcBef>
              <a:spcAft>
                <a:spcPts val="0"/>
              </a:spcAft>
              <a:buClr>
                <a:schemeClr val="lt1"/>
              </a:buClr>
              <a:buSzPts val="2800"/>
              <a:buChar char="○"/>
            </a:pPr>
            <a:r>
              <a:rPr lang="en-US" sz="2800">
                <a:solidFill>
                  <a:schemeClr val="lt1"/>
                </a:solidFill>
              </a:rPr>
              <a:t>4 of the 7 </a:t>
            </a:r>
            <a:r>
              <a:rPr lang="en-US" sz="2800">
                <a:solidFill>
                  <a:schemeClr val="lt1"/>
                </a:solidFill>
              </a:rPr>
              <a:t>stocks outgained the index</a:t>
            </a:r>
            <a:endParaRPr sz="49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329" name="Shape 329"/>
        <p:cNvGrpSpPr/>
        <p:nvPr/>
      </p:nvGrpSpPr>
      <p:grpSpPr>
        <a:xfrm>
          <a:off x="0" y="0"/>
          <a:ext cx="0" cy="0"/>
          <a:chOff x="0" y="0"/>
          <a:chExt cx="0" cy="0"/>
        </a:xfrm>
      </p:grpSpPr>
      <p:sp>
        <p:nvSpPr>
          <p:cNvPr id="330" name="Google Shape;330;p29"/>
          <p:cNvSpPr/>
          <p:nvPr/>
        </p:nvSpPr>
        <p:spPr>
          <a:xfrm rot="-7768016">
            <a:off x="-5089242" y="4304997"/>
            <a:ext cx="13079669" cy="16214739"/>
          </a:xfrm>
          <a:custGeom>
            <a:rect b="b" l="l" r="r" t="t"/>
            <a:pathLst>
              <a:path extrusionOk="0" h="16214739" w="13079669">
                <a:moveTo>
                  <a:pt x="0" y="0"/>
                </a:moveTo>
                <a:lnTo>
                  <a:pt x="13079669" y="0"/>
                </a:lnTo>
                <a:lnTo>
                  <a:pt x="13079669" y="16214739"/>
                </a:lnTo>
                <a:lnTo>
                  <a:pt x="0" y="16214739"/>
                </a:lnTo>
                <a:lnTo>
                  <a:pt x="0" y="0"/>
                </a:lnTo>
                <a:close/>
              </a:path>
            </a:pathLst>
          </a:custGeom>
          <a:blipFill rotWithShape="1">
            <a:blip r:embed="rId3">
              <a:alphaModFix/>
            </a:blip>
            <a:stretch>
              <a:fillRect b="-3787" l="0" r="-9830" t="0"/>
            </a:stretch>
          </a:blipFill>
          <a:ln>
            <a:noFill/>
          </a:ln>
        </p:spPr>
      </p:sp>
      <p:grpSp>
        <p:nvGrpSpPr>
          <p:cNvPr id="331" name="Google Shape;331;p29"/>
          <p:cNvGrpSpPr/>
          <p:nvPr/>
        </p:nvGrpSpPr>
        <p:grpSpPr>
          <a:xfrm>
            <a:off x="7462150" y="2425750"/>
            <a:ext cx="10194816" cy="7695915"/>
            <a:chOff x="0" y="171"/>
            <a:chExt cx="12640814" cy="7550937"/>
          </a:xfrm>
        </p:grpSpPr>
        <p:cxnSp>
          <p:nvCxnSpPr>
            <p:cNvPr id="332" name="Google Shape;332;p29"/>
            <p:cNvCxnSpPr/>
            <p:nvPr/>
          </p:nvCxnSpPr>
          <p:spPr>
            <a:xfrm>
              <a:off x="1058452" y="2875306"/>
              <a:ext cx="10524000" cy="0"/>
            </a:xfrm>
            <a:prstGeom prst="straightConnector1">
              <a:avLst/>
            </a:prstGeom>
            <a:noFill/>
            <a:ln cap="flat" cmpd="sng" w="50800">
              <a:solidFill>
                <a:srgbClr val="2CD9CB"/>
              </a:solidFill>
              <a:prstDash val="solid"/>
              <a:round/>
              <a:headEnd len="sm" w="sm" type="none"/>
              <a:tailEnd len="sm" w="sm" type="none"/>
            </a:ln>
          </p:spPr>
        </p:cxnSp>
        <p:cxnSp>
          <p:nvCxnSpPr>
            <p:cNvPr id="333" name="Google Shape;333;p29"/>
            <p:cNvCxnSpPr/>
            <p:nvPr/>
          </p:nvCxnSpPr>
          <p:spPr>
            <a:xfrm>
              <a:off x="6567347" y="171"/>
              <a:ext cx="50800" cy="7550937"/>
            </a:xfrm>
            <a:prstGeom prst="straightConnector1">
              <a:avLst/>
            </a:prstGeom>
            <a:noFill/>
            <a:ln cap="flat" cmpd="sng" w="50800">
              <a:solidFill>
                <a:srgbClr val="2CD9CB"/>
              </a:solidFill>
              <a:prstDash val="solid"/>
              <a:round/>
              <a:headEnd len="sm" w="sm" type="none"/>
              <a:tailEnd len="sm" w="sm" type="none"/>
            </a:ln>
          </p:spPr>
        </p:cxnSp>
        <p:sp>
          <p:nvSpPr>
            <p:cNvPr id="334" name="Google Shape;334;p29"/>
            <p:cNvSpPr txBox="1"/>
            <p:nvPr/>
          </p:nvSpPr>
          <p:spPr>
            <a:xfrm>
              <a:off x="385771" y="857215"/>
              <a:ext cx="5301600" cy="1063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200">
                  <a:solidFill>
                    <a:srgbClr val="2CD9CB"/>
                  </a:solidFill>
                  <a:latin typeface="Montserrat"/>
                  <a:ea typeface="Montserrat"/>
                  <a:cs typeface="Montserrat"/>
                  <a:sym typeface="Montserrat"/>
                </a:rPr>
                <a:t>Public Sentiment Analysis</a:t>
              </a:r>
              <a:endParaRPr/>
            </a:p>
          </p:txBody>
        </p:sp>
        <p:sp>
          <p:nvSpPr>
            <p:cNvPr id="335" name="Google Shape;335;p29"/>
            <p:cNvSpPr txBox="1"/>
            <p:nvPr/>
          </p:nvSpPr>
          <p:spPr>
            <a:xfrm>
              <a:off x="0" y="1799303"/>
              <a:ext cx="5687400" cy="21150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t/>
              </a:r>
              <a:endParaRPr/>
            </a:p>
          </p:txBody>
        </p:sp>
        <p:sp>
          <p:nvSpPr>
            <p:cNvPr id="336" name="Google Shape;336;p29"/>
            <p:cNvSpPr txBox="1"/>
            <p:nvPr/>
          </p:nvSpPr>
          <p:spPr>
            <a:xfrm>
              <a:off x="7339214" y="857215"/>
              <a:ext cx="5301600" cy="1063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200">
                  <a:solidFill>
                    <a:srgbClr val="2CD9CB"/>
                  </a:solidFill>
                  <a:latin typeface="Montserrat"/>
                  <a:ea typeface="Montserrat"/>
                  <a:cs typeface="Montserrat"/>
                  <a:sym typeface="Montserrat"/>
                </a:rPr>
                <a:t>Effect on Stock Prices</a:t>
              </a:r>
              <a:endParaRPr/>
            </a:p>
          </p:txBody>
        </p:sp>
        <p:sp>
          <p:nvSpPr>
            <p:cNvPr id="337" name="Google Shape;337;p29"/>
            <p:cNvSpPr txBox="1"/>
            <p:nvPr/>
          </p:nvSpPr>
          <p:spPr>
            <a:xfrm>
              <a:off x="7339214" y="1799303"/>
              <a:ext cx="5036100" cy="2115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t/>
              </a:r>
              <a:endParaRPr/>
            </a:p>
          </p:txBody>
        </p:sp>
        <p:sp>
          <p:nvSpPr>
            <p:cNvPr id="338" name="Google Shape;338;p29"/>
            <p:cNvSpPr txBox="1"/>
            <p:nvPr/>
          </p:nvSpPr>
          <p:spPr>
            <a:xfrm>
              <a:off x="385771" y="4517694"/>
              <a:ext cx="5301600" cy="2115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t/>
              </a:r>
              <a:endParaRPr/>
            </a:p>
          </p:txBody>
        </p:sp>
        <p:sp>
          <p:nvSpPr>
            <p:cNvPr id="339" name="Google Shape;339;p29"/>
            <p:cNvSpPr txBox="1"/>
            <p:nvPr/>
          </p:nvSpPr>
          <p:spPr>
            <a:xfrm>
              <a:off x="192873" y="3069650"/>
              <a:ext cx="5687400" cy="3189600"/>
            </a:xfrm>
            <a:prstGeom prst="rect">
              <a:avLst/>
            </a:prstGeom>
            <a:noFill/>
            <a:ln>
              <a:noFill/>
            </a:ln>
          </p:spPr>
          <p:txBody>
            <a:bodyPr anchorCtr="0" anchor="t" bIns="0" lIns="0" spcFirstLastPara="1" rIns="0" wrap="square" tIns="0">
              <a:spAutoFit/>
            </a:bodyPr>
            <a:lstStyle/>
            <a:p>
              <a:pPr indent="-381000" lvl="0" marL="457200" marR="0" rtl="0" algn="l">
                <a:lnSpc>
                  <a:spcPct val="130000"/>
                </a:lnSpc>
                <a:spcBef>
                  <a:spcPts val="0"/>
                </a:spcBef>
                <a:spcAft>
                  <a:spcPts val="0"/>
                </a:spcAft>
                <a:buClr>
                  <a:srgbClr val="FFFFFF"/>
                </a:buClr>
                <a:buSzPts val="2400"/>
                <a:buChar char="➢"/>
              </a:pPr>
              <a:r>
                <a:rPr lang="en-US" sz="2400">
                  <a:solidFill>
                    <a:srgbClr val="FFFFFF"/>
                  </a:solidFill>
                </a:rPr>
                <a:t>News articles do not </a:t>
              </a:r>
              <a:r>
                <a:rPr lang="en-US" sz="2400">
                  <a:solidFill>
                    <a:srgbClr val="FFFFFF"/>
                  </a:solidFill>
                </a:rPr>
                <a:t>necessarily</a:t>
              </a:r>
              <a:r>
                <a:rPr lang="en-US" sz="2400">
                  <a:solidFill>
                    <a:srgbClr val="FFFFFF"/>
                  </a:solidFill>
                </a:rPr>
                <a:t> perfectly reflect public sentiment. </a:t>
              </a:r>
              <a:endParaRPr sz="2400">
                <a:solidFill>
                  <a:srgbClr val="FFFFFF"/>
                </a:solidFill>
              </a:endParaRPr>
            </a:p>
            <a:p>
              <a:pPr indent="-381000" lvl="0" marL="457200" marR="0" rtl="0" algn="l">
                <a:lnSpc>
                  <a:spcPct val="130000"/>
                </a:lnSpc>
                <a:spcBef>
                  <a:spcPts val="0"/>
                </a:spcBef>
                <a:spcAft>
                  <a:spcPts val="0"/>
                </a:spcAft>
                <a:buClr>
                  <a:srgbClr val="FFFFFF"/>
                </a:buClr>
                <a:buSzPts val="2400"/>
                <a:buChar char="➢"/>
              </a:pPr>
              <a:r>
                <a:rPr lang="en-US" sz="2400">
                  <a:solidFill>
                    <a:srgbClr val="FFFFFF"/>
                  </a:solidFill>
                </a:rPr>
                <a:t>We only used Google to find articles, so we </a:t>
              </a:r>
              <a:r>
                <a:rPr lang="en-US" sz="2400">
                  <a:solidFill>
                    <a:srgbClr val="FFFFFF"/>
                  </a:solidFill>
                </a:rPr>
                <a:t>only</a:t>
              </a:r>
              <a:r>
                <a:rPr lang="en-US" sz="2400">
                  <a:solidFill>
                    <a:srgbClr val="FFFFFF"/>
                  </a:solidFill>
                </a:rPr>
                <a:t> had access to what Google gave us.</a:t>
              </a:r>
              <a:endParaRPr sz="2400">
                <a:solidFill>
                  <a:srgbClr val="FFFFFF"/>
                </a:solidFill>
              </a:endParaRPr>
            </a:p>
          </p:txBody>
        </p:sp>
        <p:sp>
          <p:nvSpPr>
            <p:cNvPr id="340" name="Google Shape;340;p29"/>
            <p:cNvSpPr txBox="1"/>
            <p:nvPr/>
          </p:nvSpPr>
          <p:spPr>
            <a:xfrm>
              <a:off x="6888107" y="3069667"/>
              <a:ext cx="5036100" cy="4131900"/>
            </a:xfrm>
            <a:prstGeom prst="rect">
              <a:avLst/>
            </a:prstGeom>
            <a:noFill/>
            <a:ln>
              <a:noFill/>
            </a:ln>
          </p:spPr>
          <p:txBody>
            <a:bodyPr anchorCtr="0" anchor="t" bIns="0" lIns="0" spcFirstLastPara="1" rIns="0" wrap="square" tIns="0">
              <a:spAutoFit/>
            </a:bodyPr>
            <a:lstStyle/>
            <a:p>
              <a:pPr indent="-381000" lvl="0" marL="457200" marR="0" rtl="0" algn="just">
                <a:lnSpc>
                  <a:spcPct val="130000"/>
                </a:lnSpc>
                <a:spcBef>
                  <a:spcPts val="0"/>
                </a:spcBef>
                <a:spcAft>
                  <a:spcPts val="0"/>
                </a:spcAft>
                <a:buClr>
                  <a:srgbClr val="FFFFFF"/>
                </a:buClr>
                <a:buSzPts val="2400"/>
                <a:buChar char="➢"/>
              </a:pPr>
              <a:r>
                <a:rPr lang="en-US" sz="2400">
                  <a:solidFill>
                    <a:srgbClr val="FFFFFF"/>
                  </a:solidFill>
                </a:rPr>
                <a:t>It has only been a few weeks since DeepSeek was released, so the full effects are probably yet to be seen.</a:t>
              </a:r>
              <a:endParaRPr sz="2400">
                <a:solidFill>
                  <a:srgbClr val="FFFFFF"/>
                </a:solidFill>
              </a:endParaRPr>
            </a:p>
            <a:p>
              <a:pPr indent="-381000" lvl="0" marL="457200" marR="0" rtl="0" algn="just">
                <a:lnSpc>
                  <a:spcPct val="130000"/>
                </a:lnSpc>
                <a:spcBef>
                  <a:spcPts val="0"/>
                </a:spcBef>
                <a:spcAft>
                  <a:spcPts val="0"/>
                </a:spcAft>
                <a:buClr>
                  <a:srgbClr val="FFFFFF"/>
                </a:buClr>
                <a:buSzPts val="2400"/>
                <a:buChar char="➢"/>
              </a:pPr>
              <a:r>
                <a:rPr lang="en-US" sz="2400">
                  <a:solidFill>
                    <a:srgbClr val="FFFFFF"/>
                  </a:solidFill>
                </a:rPr>
                <a:t>There are many factors that contribute to stock prices, so causation can be difficult to tease out.</a:t>
              </a:r>
              <a:endParaRPr sz="2400">
                <a:solidFill>
                  <a:srgbClr val="FFFFFF"/>
                </a:solidFill>
              </a:endParaRPr>
            </a:p>
          </p:txBody>
        </p:sp>
      </p:grpSp>
      <p:sp>
        <p:nvSpPr>
          <p:cNvPr id="341" name="Google Shape;341;p29"/>
          <p:cNvSpPr txBox="1"/>
          <p:nvPr/>
        </p:nvSpPr>
        <p:spPr>
          <a:xfrm>
            <a:off x="2171709" y="834950"/>
            <a:ext cx="13944600" cy="1293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400">
                <a:solidFill>
                  <a:srgbClr val="2CD9CB"/>
                </a:solidFill>
                <a:latin typeface="Russo One"/>
                <a:ea typeface="Russo One"/>
                <a:cs typeface="Russo One"/>
                <a:sym typeface="Russo One"/>
              </a:rPr>
              <a:t>Challenges &amp; Limitations</a:t>
            </a:r>
            <a:endParaRPr sz="1800"/>
          </a:p>
        </p:txBody>
      </p:sp>
      <p:sp>
        <p:nvSpPr>
          <p:cNvPr id="342" name="Google Shape;342;p29"/>
          <p:cNvSpPr txBox="1"/>
          <p:nvPr/>
        </p:nvSpPr>
        <p:spPr>
          <a:xfrm>
            <a:off x="2982803" y="2210360"/>
            <a:ext cx="123225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sp>
        <p:nvSpPr>
          <p:cNvPr id="343" name="Google Shape;343;p29"/>
          <p:cNvSpPr/>
          <p:nvPr/>
        </p:nvSpPr>
        <p:spPr>
          <a:xfrm rot="-7768016">
            <a:off x="16399948" y="-6571573"/>
            <a:ext cx="8728113" cy="12454715"/>
          </a:xfrm>
          <a:custGeom>
            <a:rect b="b" l="l" r="r" t="t"/>
            <a:pathLst>
              <a:path extrusionOk="0" h="12454715" w="8728113">
                <a:moveTo>
                  <a:pt x="0" y="0"/>
                </a:moveTo>
                <a:lnTo>
                  <a:pt x="8728113" y="0"/>
                </a:lnTo>
                <a:lnTo>
                  <a:pt x="8728113" y="12454715"/>
                </a:lnTo>
                <a:lnTo>
                  <a:pt x="0" y="12454715"/>
                </a:lnTo>
                <a:lnTo>
                  <a:pt x="0" y="0"/>
                </a:lnTo>
                <a:close/>
              </a:path>
            </a:pathLst>
          </a:custGeom>
          <a:blipFill rotWithShape="1">
            <a:blip r:embed="rId3">
              <a:alphaModFix/>
            </a:blip>
            <a:stretch>
              <a:fillRect b="0" l="-10902" r="-10902" t="0"/>
            </a:stretch>
          </a:blipFill>
          <a:ln>
            <a:noFill/>
          </a:ln>
        </p:spPr>
      </p:sp>
      <p:grpSp>
        <p:nvGrpSpPr>
          <p:cNvPr id="344" name="Google Shape;344;p29"/>
          <p:cNvGrpSpPr/>
          <p:nvPr/>
        </p:nvGrpSpPr>
        <p:grpSpPr>
          <a:xfrm>
            <a:off x="-352698" y="568568"/>
            <a:ext cx="8872225" cy="13308337"/>
            <a:chOff x="0" y="1336100"/>
            <a:chExt cx="11829633" cy="17744450"/>
          </a:xfrm>
        </p:grpSpPr>
        <p:sp>
          <p:nvSpPr>
            <p:cNvPr id="345" name="Google Shape;345;p29"/>
            <p:cNvSpPr/>
            <p:nvPr/>
          </p:nvSpPr>
          <p:spPr>
            <a:xfrm>
              <a:off x="0" y="1336100"/>
              <a:ext cx="11829633" cy="17744450"/>
            </a:xfrm>
            <a:custGeom>
              <a:rect b="b" l="l" r="r" t="t"/>
              <a:pathLst>
                <a:path extrusionOk="0" h="17744450" w="11829633">
                  <a:moveTo>
                    <a:pt x="0" y="0"/>
                  </a:moveTo>
                  <a:lnTo>
                    <a:pt x="11829633" y="0"/>
                  </a:lnTo>
                  <a:lnTo>
                    <a:pt x="11829633" y="17744450"/>
                  </a:lnTo>
                  <a:lnTo>
                    <a:pt x="0" y="17744450"/>
                  </a:lnTo>
                  <a:lnTo>
                    <a:pt x="0" y="0"/>
                  </a:lnTo>
                  <a:close/>
                </a:path>
              </a:pathLst>
            </a:custGeom>
            <a:blipFill rotWithShape="1">
              <a:blip r:embed="rId4">
                <a:alphaModFix/>
              </a:blip>
              <a:stretch>
                <a:fillRect b="0" l="0" r="0" t="0"/>
              </a:stretch>
            </a:blipFill>
            <a:ln>
              <a:noFill/>
            </a:ln>
          </p:spPr>
        </p:sp>
        <p:grpSp>
          <p:nvGrpSpPr>
            <p:cNvPr id="346" name="Google Shape;346;p29"/>
            <p:cNvGrpSpPr/>
            <p:nvPr/>
          </p:nvGrpSpPr>
          <p:grpSpPr>
            <a:xfrm>
              <a:off x="7064561" y="9267439"/>
              <a:ext cx="4114813" cy="4355914"/>
              <a:chOff x="0" y="-47625"/>
              <a:chExt cx="812800" cy="860425"/>
            </a:xfrm>
          </p:grpSpPr>
          <p:sp>
            <p:nvSpPr>
              <p:cNvPr id="347" name="Google Shape;347;p29"/>
              <p:cNvSpPr/>
              <p:nvPr/>
            </p:nvSpPr>
            <p:spPr>
              <a:xfrm>
                <a:off x="0" y="0"/>
                <a:ext cx="125376" cy="131889"/>
              </a:xfrm>
              <a:custGeom>
                <a:rect b="b" l="l" r="r" t="t"/>
                <a:pathLst>
                  <a:path extrusionOk="0" h="131889" w="125376">
                    <a:moveTo>
                      <a:pt x="0" y="0"/>
                    </a:moveTo>
                    <a:lnTo>
                      <a:pt x="125376" y="0"/>
                    </a:lnTo>
                    <a:lnTo>
                      <a:pt x="125376" y="131889"/>
                    </a:lnTo>
                    <a:lnTo>
                      <a:pt x="0" y="131889"/>
                    </a:lnTo>
                    <a:close/>
                  </a:path>
                </a:pathLst>
              </a:custGeom>
              <a:solidFill>
                <a:srgbClr val="DFEBF5"/>
              </a:solidFill>
              <a:ln>
                <a:noFill/>
              </a:ln>
            </p:spPr>
          </p:sp>
          <p:sp>
            <p:nvSpPr>
              <p:cNvPr id="348" name="Google Shape;348;p2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352" name="Shape 352"/>
        <p:cNvGrpSpPr/>
        <p:nvPr/>
      </p:nvGrpSpPr>
      <p:grpSpPr>
        <a:xfrm>
          <a:off x="0" y="0"/>
          <a:ext cx="0" cy="0"/>
          <a:chOff x="0" y="0"/>
          <a:chExt cx="0" cy="0"/>
        </a:xfrm>
      </p:grpSpPr>
      <p:grpSp>
        <p:nvGrpSpPr>
          <p:cNvPr id="353" name="Google Shape;353;p30"/>
          <p:cNvGrpSpPr/>
          <p:nvPr/>
        </p:nvGrpSpPr>
        <p:grpSpPr>
          <a:xfrm>
            <a:off x="-1658551" y="3925864"/>
            <a:ext cx="7206537" cy="7206537"/>
            <a:chOff x="0" y="0"/>
            <a:chExt cx="9608716" cy="9608716"/>
          </a:xfrm>
        </p:grpSpPr>
        <p:grpSp>
          <p:nvGrpSpPr>
            <p:cNvPr id="354" name="Google Shape;354;p30"/>
            <p:cNvGrpSpPr/>
            <p:nvPr/>
          </p:nvGrpSpPr>
          <p:grpSpPr>
            <a:xfrm>
              <a:off x="0" y="0"/>
              <a:ext cx="9608716" cy="9608716"/>
              <a:chOff x="0" y="0"/>
              <a:chExt cx="812800" cy="812800"/>
            </a:xfrm>
          </p:grpSpPr>
          <p:sp>
            <p:nvSpPr>
              <p:cNvPr id="355" name="Google Shape;355;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7" name="Google Shape;357;p30"/>
            <p:cNvGrpSpPr/>
            <p:nvPr/>
          </p:nvGrpSpPr>
          <p:grpSpPr>
            <a:xfrm>
              <a:off x="175282" y="175282"/>
              <a:ext cx="9258152" cy="9258152"/>
              <a:chOff x="0" y="0"/>
              <a:chExt cx="812800" cy="812800"/>
            </a:xfrm>
          </p:grpSpPr>
          <p:sp>
            <p:nvSpPr>
              <p:cNvPr id="358" name="Google Shape;358;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2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60" name="Google Shape;360;p30"/>
          <p:cNvSpPr/>
          <p:nvPr/>
        </p:nvSpPr>
        <p:spPr>
          <a:xfrm rot="-7584144">
            <a:off x="-3116511" y="7036316"/>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3">
              <a:alphaModFix/>
            </a:blip>
            <a:stretch>
              <a:fillRect b="0" l="0" r="0" t="0"/>
            </a:stretch>
          </a:blipFill>
          <a:ln>
            <a:noFill/>
          </a:ln>
        </p:spPr>
      </p:sp>
      <p:sp>
        <p:nvSpPr>
          <p:cNvPr id="361" name="Google Shape;361;p30"/>
          <p:cNvSpPr/>
          <p:nvPr/>
        </p:nvSpPr>
        <p:spPr>
          <a:xfrm rot="-7534974">
            <a:off x="15075502" y="-6043095"/>
            <a:ext cx="8728113" cy="12454715"/>
          </a:xfrm>
          <a:custGeom>
            <a:rect b="b" l="l" r="r" t="t"/>
            <a:pathLst>
              <a:path extrusionOk="0" h="12454715" w="8728113">
                <a:moveTo>
                  <a:pt x="0" y="0"/>
                </a:moveTo>
                <a:lnTo>
                  <a:pt x="8728113" y="0"/>
                </a:lnTo>
                <a:lnTo>
                  <a:pt x="8728113" y="12454714"/>
                </a:lnTo>
                <a:lnTo>
                  <a:pt x="0" y="12454714"/>
                </a:lnTo>
                <a:lnTo>
                  <a:pt x="0" y="0"/>
                </a:lnTo>
                <a:close/>
              </a:path>
            </a:pathLst>
          </a:custGeom>
          <a:blipFill rotWithShape="1">
            <a:blip r:embed="rId4">
              <a:alphaModFix/>
            </a:blip>
            <a:stretch>
              <a:fillRect b="0" l="-10902" r="-10902" t="0"/>
            </a:stretch>
          </a:blipFill>
          <a:ln>
            <a:noFill/>
          </a:ln>
        </p:spPr>
      </p:sp>
      <p:grpSp>
        <p:nvGrpSpPr>
          <p:cNvPr id="362" name="Google Shape;362;p30"/>
          <p:cNvGrpSpPr/>
          <p:nvPr/>
        </p:nvGrpSpPr>
        <p:grpSpPr>
          <a:xfrm>
            <a:off x="15189305" y="7357015"/>
            <a:ext cx="1828800" cy="1901285"/>
            <a:chOff x="25400" y="0"/>
            <a:chExt cx="2438400" cy="2535047"/>
          </a:xfrm>
        </p:grpSpPr>
        <p:cxnSp>
          <p:nvCxnSpPr>
            <p:cNvPr id="363" name="Google Shape;363;p30"/>
            <p:cNvCxnSpPr/>
            <p:nvPr/>
          </p:nvCxnSpPr>
          <p:spPr>
            <a:xfrm>
              <a:off x="25400" y="0"/>
              <a:ext cx="0" cy="2535047"/>
            </a:xfrm>
            <a:prstGeom prst="straightConnector1">
              <a:avLst/>
            </a:prstGeom>
            <a:noFill/>
            <a:ln cap="flat" cmpd="sng" w="50800">
              <a:solidFill>
                <a:srgbClr val="2CD9CB"/>
              </a:solidFill>
              <a:prstDash val="solid"/>
              <a:round/>
              <a:headEnd len="sm" w="sm" type="none"/>
              <a:tailEnd len="sm" w="sm" type="none"/>
            </a:ln>
          </p:spPr>
        </p:cxnSp>
        <p:cxnSp>
          <p:nvCxnSpPr>
            <p:cNvPr id="364" name="Google Shape;364;p30"/>
            <p:cNvCxnSpPr/>
            <p:nvPr/>
          </p:nvCxnSpPr>
          <p:spPr>
            <a:xfrm>
              <a:off x="838200" y="0"/>
              <a:ext cx="0" cy="2535047"/>
            </a:xfrm>
            <a:prstGeom prst="straightConnector1">
              <a:avLst/>
            </a:prstGeom>
            <a:noFill/>
            <a:ln cap="flat" cmpd="sng" w="50800">
              <a:solidFill>
                <a:srgbClr val="2CD9CB"/>
              </a:solidFill>
              <a:prstDash val="solid"/>
              <a:round/>
              <a:headEnd len="sm" w="sm" type="none"/>
              <a:tailEnd len="sm" w="sm" type="none"/>
            </a:ln>
          </p:spPr>
        </p:cxnSp>
        <p:cxnSp>
          <p:nvCxnSpPr>
            <p:cNvPr id="365" name="Google Shape;365;p30"/>
            <p:cNvCxnSpPr/>
            <p:nvPr/>
          </p:nvCxnSpPr>
          <p:spPr>
            <a:xfrm>
              <a:off x="1651000" y="0"/>
              <a:ext cx="0" cy="2535047"/>
            </a:xfrm>
            <a:prstGeom prst="straightConnector1">
              <a:avLst/>
            </a:prstGeom>
            <a:noFill/>
            <a:ln cap="flat" cmpd="sng" w="50800">
              <a:solidFill>
                <a:srgbClr val="2CD9CB"/>
              </a:solidFill>
              <a:prstDash val="solid"/>
              <a:round/>
              <a:headEnd len="sm" w="sm" type="none"/>
              <a:tailEnd len="sm" w="sm" type="none"/>
            </a:ln>
          </p:spPr>
        </p:cxnSp>
        <p:cxnSp>
          <p:nvCxnSpPr>
            <p:cNvPr id="366" name="Google Shape;366;p30"/>
            <p:cNvCxnSpPr/>
            <p:nvPr/>
          </p:nvCxnSpPr>
          <p:spPr>
            <a:xfrm>
              <a:off x="2463800" y="0"/>
              <a:ext cx="0" cy="2535047"/>
            </a:xfrm>
            <a:prstGeom prst="straightConnector1">
              <a:avLst/>
            </a:prstGeom>
            <a:noFill/>
            <a:ln cap="flat" cmpd="sng" w="50800">
              <a:solidFill>
                <a:srgbClr val="2CD9CB"/>
              </a:solidFill>
              <a:prstDash val="solid"/>
              <a:round/>
              <a:headEnd len="sm" w="sm" type="none"/>
              <a:tailEnd len="sm" w="sm" type="none"/>
            </a:ln>
          </p:spPr>
        </p:cxnSp>
      </p:grpSp>
      <p:grpSp>
        <p:nvGrpSpPr>
          <p:cNvPr id="367" name="Google Shape;367;p30"/>
          <p:cNvGrpSpPr/>
          <p:nvPr/>
        </p:nvGrpSpPr>
        <p:grpSpPr>
          <a:xfrm rot="5474817">
            <a:off x="14981848" y="2629370"/>
            <a:ext cx="571317" cy="571317"/>
            <a:chOff x="0" y="0"/>
            <a:chExt cx="812800" cy="812800"/>
          </a:xfrm>
        </p:grpSpPr>
        <p:sp>
          <p:nvSpPr>
            <p:cNvPr id="368" name="Google Shape;368;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0" name="Google Shape;370;p30"/>
          <p:cNvSpPr txBox="1"/>
          <p:nvPr/>
        </p:nvSpPr>
        <p:spPr>
          <a:xfrm>
            <a:off x="6315146" y="3538829"/>
            <a:ext cx="10829854" cy="136711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2CD9CB"/>
                </a:solidFill>
                <a:latin typeface="Russo One"/>
                <a:ea typeface="Russo One"/>
                <a:cs typeface="Russo One"/>
                <a:sym typeface="Russo One"/>
              </a:rPr>
              <a:t>Thank you!</a:t>
            </a:r>
            <a:endParaRPr/>
          </a:p>
        </p:txBody>
      </p:sp>
      <p:sp>
        <p:nvSpPr>
          <p:cNvPr id="371" name="Google Shape;371;p30"/>
          <p:cNvSpPr txBox="1"/>
          <p:nvPr/>
        </p:nvSpPr>
        <p:spPr>
          <a:xfrm>
            <a:off x="8289891" y="4949524"/>
            <a:ext cx="68805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FFFFF"/>
                </a:solidFill>
              </a:rPr>
              <a:t>Any Questions?</a:t>
            </a:r>
            <a:endParaRPr/>
          </a:p>
        </p:txBody>
      </p:sp>
      <p:sp>
        <p:nvSpPr>
          <p:cNvPr id="372" name="Google Shape;372;p30"/>
          <p:cNvSpPr/>
          <p:nvPr/>
        </p:nvSpPr>
        <p:spPr>
          <a:xfrm>
            <a:off x="1587175" y="2524050"/>
            <a:ext cx="5351400" cy="52389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30"/>
          <p:cNvSpPr/>
          <p:nvPr/>
        </p:nvSpPr>
        <p:spPr>
          <a:xfrm>
            <a:off x="2840500" y="2701625"/>
            <a:ext cx="3919902" cy="4208035"/>
          </a:xfrm>
          <a:custGeom>
            <a:rect b="b" l="l" r="r" t="t"/>
            <a:pathLst>
              <a:path extrusionOk="0" h="10390209" w="9619391">
                <a:moveTo>
                  <a:pt x="0" y="0"/>
                </a:moveTo>
                <a:lnTo>
                  <a:pt x="9619391" y="0"/>
                </a:lnTo>
                <a:lnTo>
                  <a:pt x="9619391" y="10390209"/>
                </a:lnTo>
                <a:lnTo>
                  <a:pt x="0" y="10390209"/>
                </a:lnTo>
                <a:lnTo>
                  <a:pt x="0" y="0"/>
                </a:lnTo>
                <a:close/>
              </a:path>
            </a:pathLst>
          </a:custGeom>
          <a:blipFill rotWithShape="1">
            <a:blip r:embed="rId5">
              <a:alphaModFix/>
            </a:blip>
            <a:stretch>
              <a:fillRect b="0" l="-58719" r="-3399"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377" name="Shape 377"/>
        <p:cNvGrpSpPr/>
        <p:nvPr/>
      </p:nvGrpSpPr>
      <p:grpSpPr>
        <a:xfrm>
          <a:off x="0" y="0"/>
          <a:ext cx="0" cy="0"/>
          <a:chOff x="0" y="0"/>
          <a:chExt cx="0" cy="0"/>
        </a:xfrm>
      </p:grpSpPr>
      <p:sp>
        <p:nvSpPr>
          <p:cNvPr id="378" name="Google Shape;378;p31"/>
          <p:cNvSpPr/>
          <p:nvPr/>
        </p:nvSpPr>
        <p:spPr>
          <a:xfrm rot="2236282">
            <a:off x="14410899" y="1355573"/>
            <a:ext cx="2827605" cy="1707167"/>
          </a:xfrm>
          <a:custGeom>
            <a:rect b="b" l="l" r="r" t="t"/>
            <a:pathLst>
              <a:path extrusionOk="0" h="1708834" w="2830366">
                <a:moveTo>
                  <a:pt x="0" y="0"/>
                </a:moveTo>
                <a:lnTo>
                  <a:pt x="2830367" y="0"/>
                </a:lnTo>
                <a:lnTo>
                  <a:pt x="2830367" y="1708834"/>
                </a:lnTo>
                <a:lnTo>
                  <a:pt x="0" y="1708834"/>
                </a:lnTo>
                <a:lnTo>
                  <a:pt x="0" y="0"/>
                </a:lnTo>
                <a:close/>
              </a:path>
            </a:pathLst>
          </a:custGeom>
          <a:blipFill rotWithShape="1">
            <a:blip r:embed="rId3">
              <a:alphaModFix/>
            </a:blip>
            <a:stretch>
              <a:fillRect b="0" l="0" r="0" t="0"/>
            </a:stretch>
          </a:blipFill>
          <a:ln>
            <a:noFill/>
          </a:ln>
        </p:spPr>
      </p:sp>
      <p:sp>
        <p:nvSpPr>
          <p:cNvPr id="379" name="Google Shape;379;p31"/>
          <p:cNvSpPr/>
          <p:nvPr/>
        </p:nvSpPr>
        <p:spPr>
          <a:xfrm rot="3058951">
            <a:off x="11217992" y="4367803"/>
            <a:ext cx="2406094" cy="1701184"/>
          </a:xfrm>
          <a:custGeom>
            <a:rect b="b" l="l" r="r" t="t"/>
            <a:pathLst>
              <a:path extrusionOk="0" h="1699989" w="2404404">
                <a:moveTo>
                  <a:pt x="0" y="0"/>
                </a:moveTo>
                <a:lnTo>
                  <a:pt x="2404404" y="0"/>
                </a:lnTo>
                <a:lnTo>
                  <a:pt x="2404404" y="1699989"/>
                </a:lnTo>
                <a:lnTo>
                  <a:pt x="0" y="1699989"/>
                </a:lnTo>
                <a:lnTo>
                  <a:pt x="0" y="0"/>
                </a:lnTo>
                <a:close/>
              </a:path>
            </a:pathLst>
          </a:custGeom>
          <a:blipFill rotWithShape="1">
            <a:blip r:embed="rId4">
              <a:alphaModFix/>
            </a:blip>
            <a:stretch>
              <a:fillRect b="-1179" l="0" r="0" t="-1179"/>
            </a:stretch>
          </a:blipFill>
          <a:ln>
            <a:noFill/>
          </a:ln>
        </p:spPr>
      </p:sp>
      <p:sp>
        <p:nvSpPr>
          <p:cNvPr id="380" name="Google Shape;380;p31"/>
          <p:cNvSpPr/>
          <p:nvPr/>
        </p:nvSpPr>
        <p:spPr>
          <a:xfrm>
            <a:off x="11281315" y="7211252"/>
            <a:ext cx="2655739" cy="1961927"/>
          </a:xfrm>
          <a:custGeom>
            <a:rect b="b" l="l" r="r" t="t"/>
            <a:pathLst>
              <a:path extrusionOk="0" h="1961927" w="2655739">
                <a:moveTo>
                  <a:pt x="0" y="0"/>
                </a:moveTo>
                <a:lnTo>
                  <a:pt x="2655738" y="0"/>
                </a:lnTo>
                <a:lnTo>
                  <a:pt x="2655738" y="1961927"/>
                </a:lnTo>
                <a:lnTo>
                  <a:pt x="0" y="1961927"/>
                </a:lnTo>
                <a:lnTo>
                  <a:pt x="0" y="0"/>
                </a:lnTo>
                <a:close/>
              </a:path>
            </a:pathLst>
          </a:custGeom>
          <a:blipFill rotWithShape="1">
            <a:blip r:embed="rId5">
              <a:alphaModFix/>
            </a:blip>
            <a:stretch>
              <a:fillRect b="0" l="0" r="0" t="0"/>
            </a:stretch>
          </a:blipFill>
          <a:ln>
            <a:noFill/>
          </a:ln>
        </p:spPr>
      </p:sp>
      <p:sp>
        <p:nvSpPr>
          <p:cNvPr id="381" name="Google Shape;381;p31"/>
          <p:cNvSpPr/>
          <p:nvPr/>
        </p:nvSpPr>
        <p:spPr>
          <a:xfrm>
            <a:off x="11122543" y="1360620"/>
            <a:ext cx="2629879" cy="1700655"/>
          </a:xfrm>
          <a:custGeom>
            <a:rect b="b" l="l" r="r" t="t"/>
            <a:pathLst>
              <a:path extrusionOk="0" h="1700655" w="2629879">
                <a:moveTo>
                  <a:pt x="0" y="0"/>
                </a:moveTo>
                <a:lnTo>
                  <a:pt x="2629879" y="0"/>
                </a:lnTo>
                <a:lnTo>
                  <a:pt x="2629879" y="1700655"/>
                </a:lnTo>
                <a:lnTo>
                  <a:pt x="0" y="1700655"/>
                </a:lnTo>
                <a:lnTo>
                  <a:pt x="0" y="0"/>
                </a:lnTo>
                <a:close/>
              </a:path>
            </a:pathLst>
          </a:custGeom>
          <a:blipFill rotWithShape="1">
            <a:blip r:embed="rId6">
              <a:alphaModFix/>
            </a:blip>
            <a:stretch>
              <a:fillRect b="0" l="0" r="0" t="0"/>
            </a:stretch>
          </a:blipFill>
          <a:ln>
            <a:noFill/>
          </a:ln>
        </p:spPr>
      </p:sp>
      <p:sp>
        <p:nvSpPr>
          <p:cNvPr id="382" name="Google Shape;382;p31"/>
          <p:cNvSpPr/>
          <p:nvPr/>
        </p:nvSpPr>
        <p:spPr>
          <a:xfrm rot="5400000">
            <a:off x="14821792" y="3786118"/>
            <a:ext cx="2005532" cy="2714764"/>
          </a:xfrm>
          <a:custGeom>
            <a:rect b="b" l="l" r="r" t="t"/>
            <a:pathLst>
              <a:path extrusionOk="0" h="2714764" w="2005532">
                <a:moveTo>
                  <a:pt x="0" y="0"/>
                </a:moveTo>
                <a:lnTo>
                  <a:pt x="2005531" y="0"/>
                </a:lnTo>
                <a:lnTo>
                  <a:pt x="2005531" y="2714764"/>
                </a:lnTo>
                <a:lnTo>
                  <a:pt x="0" y="2714764"/>
                </a:lnTo>
                <a:lnTo>
                  <a:pt x="0" y="0"/>
                </a:lnTo>
                <a:close/>
              </a:path>
            </a:pathLst>
          </a:custGeom>
          <a:blipFill rotWithShape="1">
            <a:blip r:embed="rId7">
              <a:alphaModFix/>
            </a:blip>
            <a:stretch>
              <a:fillRect b="0" l="0" r="0" t="0"/>
            </a:stretch>
          </a:blipFill>
          <a:ln>
            <a:noFill/>
          </a:ln>
        </p:spPr>
      </p:sp>
      <p:sp>
        <p:nvSpPr>
          <p:cNvPr id="383" name="Google Shape;383;p31"/>
          <p:cNvSpPr/>
          <p:nvPr/>
        </p:nvSpPr>
        <p:spPr>
          <a:xfrm>
            <a:off x="14843203" y="6640652"/>
            <a:ext cx="1962709" cy="2532527"/>
          </a:xfrm>
          <a:custGeom>
            <a:rect b="b" l="l" r="r" t="t"/>
            <a:pathLst>
              <a:path extrusionOk="0" h="2532527" w="1962709">
                <a:moveTo>
                  <a:pt x="0" y="0"/>
                </a:moveTo>
                <a:lnTo>
                  <a:pt x="1962709" y="0"/>
                </a:lnTo>
                <a:lnTo>
                  <a:pt x="1962709" y="2532527"/>
                </a:lnTo>
                <a:lnTo>
                  <a:pt x="0" y="2532527"/>
                </a:lnTo>
                <a:lnTo>
                  <a:pt x="0" y="0"/>
                </a:lnTo>
                <a:close/>
              </a:path>
            </a:pathLst>
          </a:custGeom>
          <a:blipFill rotWithShape="1">
            <a:blip r:embed="rId8">
              <a:alphaModFix/>
            </a:blip>
            <a:stretch>
              <a:fillRect b="0" l="0" r="0" t="0"/>
            </a:stretch>
          </a:blipFill>
          <a:ln>
            <a:noFill/>
          </a:ln>
        </p:spPr>
      </p:sp>
      <p:sp>
        <p:nvSpPr>
          <p:cNvPr id="384" name="Google Shape;384;p31"/>
          <p:cNvSpPr txBox="1"/>
          <p:nvPr/>
        </p:nvSpPr>
        <p:spPr>
          <a:xfrm>
            <a:off x="721375" y="3861425"/>
            <a:ext cx="10011000" cy="50427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1200"/>
              </a:spcBef>
              <a:spcAft>
                <a:spcPts val="0"/>
              </a:spcAft>
              <a:buClr>
                <a:schemeClr val="lt1"/>
              </a:buClr>
              <a:buSzPts val="2400"/>
              <a:buChar char="●"/>
            </a:pPr>
            <a:r>
              <a:rPr lang="en-US" sz="2400">
                <a:solidFill>
                  <a:schemeClr val="lt1"/>
                </a:solidFill>
              </a:rPr>
              <a:t>Google. (n.d.). *Google Search*. Retrieved from https://www.google.com/</a:t>
            </a:r>
            <a:endParaRPr sz="2400">
              <a:solidFill>
                <a:schemeClr val="lt1"/>
              </a:solidFill>
            </a:endParaRPr>
          </a:p>
          <a:p>
            <a:pPr indent="-381000" lvl="0" marL="457200" rtl="0" algn="l">
              <a:lnSpc>
                <a:spcPct val="115000"/>
              </a:lnSpc>
              <a:spcBef>
                <a:spcPts val="0"/>
              </a:spcBef>
              <a:spcAft>
                <a:spcPts val="0"/>
              </a:spcAft>
              <a:buClr>
                <a:schemeClr val="lt1"/>
              </a:buClr>
              <a:buSzPts val="2400"/>
              <a:buChar char="●"/>
            </a:pPr>
            <a:r>
              <a:rPr lang="en-US" sz="2400">
                <a:solidFill>
                  <a:schemeClr val="lt1"/>
                </a:solidFill>
              </a:rPr>
              <a:t>Statsmodels: https://www.statsmodels.org/stable/api.html</a:t>
            </a:r>
            <a:endParaRPr sz="2400">
              <a:solidFill>
                <a:schemeClr val="lt1"/>
              </a:solidFill>
            </a:endParaRPr>
          </a:p>
          <a:p>
            <a:pPr indent="-381000" lvl="0" marL="457200" rtl="0" algn="l">
              <a:lnSpc>
                <a:spcPct val="115000"/>
              </a:lnSpc>
              <a:spcBef>
                <a:spcPts val="0"/>
              </a:spcBef>
              <a:spcAft>
                <a:spcPts val="0"/>
              </a:spcAft>
              <a:buClr>
                <a:schemeClr val="lt1"/>
              </a:buClr>
              <a:buSzPts val="2400"/>
              <a:buChar char="●"/>
            </a:pPr>
            <a:r>
              <a:rPr lang="en-US" sz="2400">
                <a:solidFill>
                  <a:schemeClr val="lt1"/>
                </a:solidFill>
              </a:rPr>
              <a:t>SerpAPI. (n.d.). *Google News Search API*. Retrieved from [SerpAPI URL -  e.g., https://serpapi.com/google-news-api]</a:t>
            </a:r>
            <a:endParaRPr sz="2400">
              <a:solidFill>
                <a:schemeClr val="lt1"/>
              </a:solidFill>
            </a:endParaRPr>
          </a:p>
          <a:p>
            <a:pPr indent="-381000" lvl="0" marL="457200" rtl="0" algn="l">
              <a:lnSpc>
                <a:spcPct val="115000"/>
              </a:lnSpc>
              <a:spcBef>
                <a:spcPts val="0"/>
              </a:spcBef>
              <a:spcAft>
                <a:spcPts val="0"/>
              </a:spcAft>
              <a:buClr>
                <a:schemeClr val="lt1"/>
              </a:buClr>
              <a:buSzPts val="2400"/>
              <a:buChar char="●"/>
            </a:pPr>
            <a:r>
              <a:rPr lang="en-US" sz="2400">
                <a:solidFill>
                  <a:schemeClr val="lt1"/>
                </a:solidFill>
              </a:rPr>
              <a:t>Yahoo Finance. (n.d.). *Historical Stock Data*. Retrieved from [Yahoo Finance URL - e.g.,</a:t>
            </a:r>
            <a:r>
              <a:rPr lang="en-US" sz="2400">
                <a:solidFill>
                  <a:schemeClr val="lt1"/>
                </a:solidFill>
                <a:uFill>
                  <a:noFill/>
                </a:uFill>
                <a:hlinkClick r:id="rId9">
                  <a:extLst>
                    <a:ext uri="{A12FA001-AC4F-418D-AE19-62706E023703}">
                      <ahyp:hlinkClr val="tx"/>
                    </a:ext>
                  </a:extLst>
                </a:hlinkClick>
              </a:rPr>
              <a:t> </a:t>
            </a:r>
            <a:r>
              <a:rPr lang="en-US" sz="2400" u="sng">
                <a:solidFill>
                  <a:schemeClr val="lt1"/>
                </a:solidFill>
                <a:hlinkClick r:id="rId10">
                  <a:extLst>
                    <a:ext uri="{A12FA001-AC4F-418D-AE19-62706E023703}">
                      <ahyp:hlinkClr val="tx"/>
                    </a:ext>
                  </a:extLst>
                </a:hlinkClick>
              </a:rPr>
              <a:t>https://finance.yahoo.com/</a:t>
            </a:r>
            <a:r>
              <a:rPr lang="en-US" sz="2400">
                <a:solidFill>
                  <a:schemeClr val="lt1"/>
                </a:solidFill>
              </a:rPr>
              <a:t>]</a:t>
            </a:r>
            <a:endParaRPr sz="2400">
              <a:solidFill>
                <a:schemeClr val="lt1"/>
              </a:solidFill>
            </a:endParaRPr>
          </a:p>
          <a:p>
            <a:pPr indent="-381000" lvl="0" marL="457200" rtl="0" algn="l">
              <a:lnSpc>
                <a:spcPct val="115000"/>
              </a:lnSpc>
              <a:spcBef>
                <a:spcPts val="0"/>
              </a:spcBef>
              <a:spcAft>
                <a:spcPts val="0"/>
              </a:spcAft>
              <a:buClr>
                <a:schemeClr val="lt1"/>
              </a:buClr>
              <a:buSzPts val="2400"/>
              <a:buChar char="●"/>
            </a:pPr>
            <a:r>
              <a:rPr b="1" lang="en-US" sz="2400">
                <a:solidFill>
                  <a:schemeClr val="lt1"/>
                </a:solidFill>
              </a:rPr>
              <a:t>How to Use yfinance API with Python</a:t>
            </a:r>
            <a:r>
              <a:rPr lang="en-US" sz="2400">
                <a:solidFill>
                  <a:schemeClr val="lt1"/>
                </a:solidFill>
              </a:rPr>
              <a:t> :</a:t>
            </a:r>
            <a:r>
              <a:rPr lang="en-US" sz="2400">
                <a:solidFill>
                  <a:schemeClr val="lt1"/>
                </a:solidFill>
                <a:uFill>
                  <a:noFill/>
                </a:uFill>
                <a:hlinkClick r:id="rId11">
                  <a:extLst>
                    <a:ext uri="{A12FA001-AC4F-418D-AE19-62706E023703}">
                      <ahyp:hlinkClr val="tx"/>
                    </a:ext>
                  </a:extLst>
                </a:hlinkClick>
              </a:rPr>
              <a:t> </a:t>
            </a:r>
            <a:r>
              <a:rPr lang="en-US" sz="2400" u="sng">
                <a:solidFill>
                  <a:schemeClr val="lt1"/>
                </a:solidFill>
                <a:hlinkClick r:id="rId12">
                  <a:extLst>
                    <a:ext uri="{A12FA001-AC4F-418D-AE19-62706E023703}">
                      <ahyp:hlinkClr val="tx"/>
                    </a:ext>
                  </a:extLst>
                </a:hlinkClick>
              </a:rPr>
              <a:t>https://www.geeksforgeeks.org/how-to-use-yfinance-api-with-python/</a:t>
            </a:r>
            <a:endParaRPr sz="2400" u="sng">
              <a:solidFill>
                <a:schemeClr val="lt1"/>
              </a:solidFill>
            </a:endParaRPr>
          </a:p>
          <a:p>
            <a:pPr indent="-381000" lvl="0" marL="457200" rtl="0" algn="l">
              <a:lnSpc>
                <a:spcPct val="115000"/>
              </a:lnSpc>
              <a:spcBef>
                <a:spcPts val="0"/>
              </a:spcBef>
              <a:spcAft>
                <a:spcPts val="0"/>
              </a:spcAft>
              <a:buClr>
                <a:schemeClr val="lt1"/>
              </a:buClr>
              <a:buSzPts val="2400"/>
              <a:buChar char="●"/>
            </a:pPr>
            <a:r>
              <a:rPr b="1" lang="en-US" sz="2400">
                <a:solidFill>
                  <a:schemeClr val="lt1"/>
                </a:solidFill>
              </a:rPr>
              <a:t>How to write a good README for your GitHub project? [</a:t>
            </a:r>
            <a:r>
              <a:rPr lang="en-US" sz="2400">
                <a:solidFill>
                  <a:schemeClr val="lt1"/>
                </a:solidFill>
              </a:rPr>
              <a:t>https://bulldogjob.com/readme/how-to-write-a-good-readme-for-your-github-project]</a:t>
            </a:r>
            <a:endParaRPr sz="2400">
              <a:solidFill>
                <a:srgbClr val="FFFFFF"/>
              </a:solidFill>
            </a:endParaRPr>
          </a:p>
        </p:txBody>
      </p:sp>
      <p:sp>
        <p:nvSpPr>
          <p:cNvPr id="385" name="Google Shape;385;p31"/>
          <p:cNvSpPr txBox="1"/>
          <p:nvPr/>
        </p:nvSpPr>
        <p:spPr>
          <a:xfrm>
            <a:off x="1271256" y="1140648"/>
            <a:ext cx="5059200" cy="229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Russo One"/>
                <a:ea typeface="Russo One"/>
                <a:cs typeface="Russo One"/>
                <a:sym typeface="Russo One"/>
              </a:rPr>
              <a:t>Resource </a:t>
            </a:r>
            <a:endParaRPr/>
          </a:p>
          <a:p>
            <a:pPr indent="0" lvl="0" marL="0" marR="0" rtl="0" algn="l">
              <a:lnSpc>
                <a:spcPct val="120000"/>
              </a:lnSpc>
              <a:spcBef>
                <a:spcPts val="0"/>
              </a:spcBef>
              <a:spcAft>
                <a:spcPts val="0"/>
              </a:spcAft>
              <a:buNone/>
            </a:pPr>
            <a:r>
              <a:rPr lang="en-US" sz="7500">
                <a:solidFill>
                  <a:srgbClr val="FFFFFF"/>
                </a:solidFill>
                <a:latin typeface="Russo One"/>
                <a:ea typeface="Russo One"/>
                <a:cs typeface="Russo One"/>
                <a:sym typeface="Russo One"/>
              </a:rPr>
              <a:t>Page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grpSp>
        <p:nvGrpSpPr>
          <p:cNvPr id="72" name="Google Shape;72;p11"/>
          <p:cNvGrpSpPr/>
          <p:nvPr/>
        </p:nvGrpSpPr>
        <p:grpSpPr>
          <a:xfrm rot="-2699999">
            <a:off x="6344450" y="-8175979"/>
            <a:ext cx="12976794" cy="22187952"/>
            <a:chOff x="0" y="-47625"/>
            <a:chExt cx="2816264" cy="4815298"/>
          </a:xfrm>
        </p:grpSpPr>
        <p:sp>
          <p:nvSpPr>
            <p:cNvPr id="73" name="Google Shape;73;p11"/>
            <p:cNvSpPr/>
            <p:nvPr/>
          </p:nvSpPr>
          <p:spPr>
            <a:xfrm>
              <a:off x="0" y="0"/>
              <a:ext cx="2816264" cy="4767673"/>
            </a:xfrm>
            <a:custGeom>
              <a:rect b="b" l="l" r="r" t="t"/>
              <a:pathLst>
                <a:path extrusionOk="0" h="4767673" w="2816264">
                  <a:moveTo>
                    <a:pt x="0" y="0"/>
                  </a:moveTo>
                  <a:lnTo>
                    <a:pt x="2816264" y="0"/>
                  </a:lnTo>
                  <a:lnTo>
                    <a:pt x="2816264"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74" name="Google Shape;74;p11"/>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 name="Google Shape;75;p11"/>
          <p:cNvSpPr/>
          <p:nvPr/>
        </p:nvSpPr>
        <p:spPr>
          <a:xfrm rot="-2286057">
            <a:off x="12036796" y="-4036811"/>
            <a:ext cx="8734493" cy="12463819"/>
          </a:xfrm>
          <a:custGeom>
            <a:rect b="b" l="l" r="r" t="t"/>
            <a:pathLst>
              <a:path extrusionOk="0" h="12454715" w="8728113">
                <a:moveTo>
                  <a:pt x="0" y="0"/>
                </a:moveTo>
                <a:lnTo>
                  <a:pt x="8728113" y="0"/>
                </a:lnTo>
                <a:lnTo>
                  <a:pt x="8728113" y="12454714"/>
                </a:lnTo>
                <a:lnTo>
                  <a:pt x="0" y="12454714"/>
                </a:lnTo>
                <a:lnTo>
                  <a:pt x="0" y="0"/>
                </a:lnTo>
                <a:close/>
              </a:path>
            </a:pathLst>
          </a:custGeom>
          <a:blipFill rotWithShape="1">
            <a:blip r:embed="rId3">
              <a:alphaModFix/>
            </a:blip>
            <a:stretch>
              <a:fillRect b="0" l="-10902" r="-10902" t="0"/>
            </a:stretch>
          </a:blipFill>
          <a:ln>
            <a:noFill/>
          </a:ln>
        </p:spPr>
      </p:sp>
      <p:grpSp>
        <p:nvGrpSpPr>
          <p:cNvPr id="76" name="Google Shape;76;p11"/>
          <p:cNvGrpSpPr/>
          <p:nvPr/>
        </p:nvGrpSpPr>
        <p:grpSpPr>
          <a:xfrm rot="-2700000">
            <a:off x="-1112647" y="-2975131"/>
            <a:ext cx="12503360" cy="22610922"/>
            <a:chOff x="0" y="-47625"/>
            <a:chExt cx="2713526" cy="4907107"/>
          </a:xfrm>
        </p:grpSpPr>
        <p:sp>
          <p:nvSpPr>
            <p:cNvPr id="77" name="Google Shape;77;p11"/>
            <p:cNvSpPr/>
            <p:nvPr/>
          </p:nvSpPr>
          <p:spPr>
            <a:xfrm>
              <a:off x="0" y="0"/>
              <a:ext cx="2713526" cy="4859482"/>
            </a:xfrm>
            <a:custGeom>
              <a:rect b="b" l="l" r="r" t="t"/>
              <a:pathLst>
                <a:path extrusionOk="0" h="4859482" w="2713526">
                  <a:moveTo>
                    <a:pt x="0" y="0"/>
                  </a:moveTo>
                  <a:lnTo>
                    <a:pt x="2713526" y="0"/>
                  </a:lnTo>
                  <a:lnTo>
                    <a:pt x="2713526" y="4859482"/>
                  </a:lnTo>
                  <a:lnTo>
                    <a:pt x="0" y="4859482"/>
                  </a:lnTo>
                  <a:close/>
                </a:path>
              </a:pathLst>
            </a:custGeom>
            <a:gradFill>
              <a:gsLst>
                <a:gs pos="0">
                  <a:srgbClr val="092AB9"/>
                </a:gs>
                <a:gs pos="100000">
                  <a:srgbClr val="0920DE"/>
                </a:gs>
              </a:gsLst>
              <a:lin ang="5400000" scaled="0"/>
            </a:gradFill>
            <a:ln>
              <a:noFill/>
            </a:ln>
          </p:spPr>
        </p:sp>
        <p:sp>
          <p:nvSpPr>
            <p:cNvPr id="78" name="Google Shape;78;p11"/>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 name="Google Shape;79;p11"/>
          <p:cNvSpPr txBox="1"/>
          <p:nvPr/>
        </p:nvSpPr>
        <p:spPr>
          <a:xfrm>
            <a:off x="1148350" y="436550"/>
            <a:ext cx="52245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CD9CB"/>
                </a:solidFill>
                <a:latin typeface="Russo One"/>
                <a:ea typeface="Russo One"/>
                <a:cs typeface="Russo One"/>
                <a:sym typeface="Russo One"/>
              </a:rPr>
              <a:t>The Big Picture</a:t>
            </a:r>
            <a:endParaRPr sz="9000"/>
          </a:p>
        </p:txBody>
      </p:sp>
      <p:grpSp>
        <p:nvGrpSpPr>
          <p:cNvPr id="80" name="Google Shape;80;p11"/>
          <p:cNvGrpSpPr/>
          <p:nvPr/>
        </p:nvGrpSpPr>
        <p:grpSpPr>
          <a:xfrm>
            <a:off x="10051986" y="1989604"/>
            <a:ext cx="8730718" cy="6771794"/>
            <a:chOff x="8787761" y="1301804"/>
            <a:chExt cx="8730718" cy="6771794"/>
          </a:xfrm>
        </p:grpSpPr>
        <p:pic>
          <p:nvPicPr>
            <p:cNvPr id="81" name="Google Shape;81;p11"/>
            <p:cNvPicPr preferRelativeResize="0"/>
            <p:nvPr/>
          </p:nvPicPr>
          <p:blipFill rotWithShape="1">
            <a:blip r:embed="rId4">
              <a:alphaModFix/>
            </a:blip>
            <a:srcRect b="0" l="3360" r="3359" t="0"/>
            <a:stretch/>
          </p:blipFill>
          <p:spPr>
            <a:xfrm>
              <a:off x="8787761" y="1833715"/>
              <a:ext cx="8730718" cy="6239883"/>
            </a:xfrm>
            <a:prstGeom prst="rect">
              <a:avLst/>
            </a:prstGeom>
            <a:noFill/>
            <a:ln>
              <a:noFill/>
            </a:ln>
          </p:spPr>
        </p:pic>
        <p:grpSp>
          <p:nvGrpSpPr>
            <p:cNvPr id="82" name="Google Shape;82;p11"/>
            <p:cNvGrpSpPr/>
            <p:nvPr/>
          </p:nvGrpSpPr>
          <p:grpSpPr>
            <a:xfrm rot="5474817">
              <a:off x="12511192" y="1313012"/>
              <a:ext cx="1041406" cy="1041406"/>
              <a:chOff x="0" y="0"/>
              <a:chExt cx="812800" cy="812800"/>
            </a:xfrm>
          </p:grpSpPr>
          <p:sp>
            <p:nvSpPr>
              <p:cNvPr id="83" name="Google Shape;8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85" name="Google Shape;85;p11"/>
          <p:cNvSpPr/>
          <p:nvPr/>
        </p:nvSpPr>
        <p:spPr>
          <a:xfrm rot="-7581239">
            <a:off x="-5495199" y="8128050"/>
            <a:ext cx="13624544" cy="8225819"/>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5">
              <a:alphaModFix/>
            </a:blip>
            <a:stretch>
              <a:fillRect b="0" l="0" r="0" t="0"/>
            </a:stretch>
          </a:blipFill>
          <a:ln>
            <a:noFill/>
          </a:ln>
        </p:spPr>
      </p:sp>
      <p:sp>
        <p:nvSpPr>
          <p:cNvPr id="86" name="Google Shape;86;p11"/>
          <p:cNvSpPr txBox="1"/>
          <p:nvPr/>
        </p:nvSpPr>
        <p:spPr>
          <a:xfrm>
            <a:off x="1079275" y="4512675"/>
            <a:ext cx="8119500" cy="33246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lt1"/>
              </a:buClr>
              <a:buSzPts val="3400"/>
              <a:buChar char="●"/>
            </a:pPr>
            <a:r>
              <a:rPr lang="en-US" sz="3400">
                <a:solidFill>
                  <a:schemeClr val="lt1"/>
                </a:solidFill>
              </a:rPr>
              <a:t>The AI Market is expanding rapidly, with new players emerging </a:t>
            </a:r>
            <a:endParaRPr sz="3400">
              <a:solidFill>
                <a:schemeClr val="lt1"/>
              </a:solidFill>
            </a:endParaRPr>
          </a:p>
          <a:p>
            <a:pPr indent="-444500" lvl="0" marL="457200" rtl="0" algn="l">
              <a:spcBef>
                <a:spcPts val="0"/>
              </a:spcBef>
              <a:spcAft>
                <a:spcPts val="0"/>
              </a:spcAft>
              <a:buClr>
                <a:schemeClr val="lt1"/>
              </a:buClr>
              <a:buSzPts val="3400"/>
              <a:buChar char="●"/>
            </a:pPr>
            <a:r>
              <a:rPr lang="en-US" sz="3400">
                <a:solidFill>
                  <a:schemeClr val="lt1"/>
                </a:solidFill>
              </a:rPr>
              <a:t>Deepseek is one of the newest AI companies gaining media attention </a:t>
            </a:r>
            <a:endParaRPr sz="3400">
              <a:solidFill>
                <a:schemeClr val="lt1"/>
              </a:solidFill>
            </a:endParaRPr>
          </a:p>
          <a:p>
            <a:pPr indent="-444500" lvl="0" marL="457200" rtl="0" algn="l">
              <a:spcBef>
                <a:spcPts val="0"/>
              </a:spcBef>
              <a:spcAft>
                <a:spcPts val="0"/>
              </a:spcAft>
              <a:buClr>
                <a:schemeClr val="lt1"/>
              </a:buClr>
              <a:buSzPts val="3400"/>
              <a:buChar char="●"/>
            </a:pPr>
            <a:r>
              <a:rPr lang="en-US" sz="3400">
                <a:solidFill>
                  <a:schemeClr val="lt1"/>
                </a:solidFill>
              </a:rPr>
              <a:t>Public sentiment influences stock performance and </a:t>
            </a:r>
            <a:r>
              <a:rPr lang="en-US" sz="3400">
                <a:solidFill>
                  <a:schemeClr val="lt1"/>
                </a:solidFill>
              </a:rPr>
              <a:t>investment</a:t>
            </a:r>
            <a:r>
              <a:rPr lang="en-US" sz="3400">
                <a:solidFill>
                  <a:schemeClr val="lt1"/>
                </a:solidFill>
              </a:rPr>
              <a:t> decisions</a:t>
            </a:r>
            <a:endParaRPr sz="3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90" name="Shape 90"/>
        <p:cNvGrpSpPr/>
        <p:nvPr/>
      </p:nvGrpSpPr>
      <p:grpSpPr>
        <a:xfrm>
          <a:off x="0" y="0"/>
          <a:ext cx="0" cy="0"/>
          <a:chOff x="0" y="0"/>
          <a:chExt cx="0" cy="0"/>
        </a:xfrm>
      </p:grpSpPr>
      <p:sp>
        <p:nvSpPr>
          <p:cNvPr id="91" name="Google Shape;91;p12"/>
          <p:cNvSpPr txBox="1"/>
          <p:nvPr/>
        </p:nvSpPr>
        <p:spPr>
          <a:xfrm>
            <a:off x="4235903" y="1239432"/>
            <a:ext cx="9816300" cy="1354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800">
                <a:solidFill>
                  <a:srgbClr val="2CD9CB"/>
                </a:solidFill>
                <a:latin typeface="Russo One"/>
                <a:ea typeface="Russo One"/>
                <a:cs typeface="Russo One"/>
                <a:sym typeface="Russo One"/>
              </a:rPr>
              <a:t>Research Goals</a:t>
            </a:r>
            <a:endParaRPr/>
          </a:p>
        </p:txBody>
      </p:sp>
      <p:grpSp>
        <p:nvGrpSpPr>
          <p:cNvPr id="92" name="Google Shape;92;p12"/>
          <p:cNvGrpSpPr/>
          <p:nvPr/>
        </p:nvGrpSpPr>
        <p:grpSpPr>
          <a:xfrm>
            <a:off x="7930686" y="3017625"/>
            <a:ext cx="8140614" cy="1648522"/>
            <a:chOff x="7930686" y="3277400"/>
            <a:chExt cx="8140614" cy="1648522"/>
          </a:xfrm>
        </p:grpSpPr>
        <p:sp>
          <p:nvSpPr>
            <p:cNvPr id="93" name="Google Shape;93;p12"/>
            <p:cNvSpPr txBox="1"/>
            <p:nvPr/>
          </p:nvSpPr>
          <p:spPr>
            <a:xfrm>
              <a:off x="8802450" y="3277400"/>
              <a:ext cx="7268850" cy="123142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4000">
                  <a:solidFill>
                    <a:schemeClr val="lt1"/>
                  </a:solidFill>
                </a:rPr>
                <a:t>Understand public perception of Deepseek’s role in AI</a:t>
              </a:r>
              <a:endParaRPr/>
            </a:p>
          </p:txBody>
        </p:sp>
        <p:cxnSp>
          <p:nvCxnSpPr>
            <p:cNvPr id="94" name="Google Shape;94;p12"/>
            <p:cNvCxnSpPr/>
            <p:nvPr/>
          </p:nvCxnSpPr>
          <p:spPr>
            <a:xfrm rot="10800000">
              <a:off x="12873835" y="4925922"/>
              <a:ext cx="2966807" cy="0"/>
            </a:xfrm>
            <a:prstGeom prst="straightConnector1">
              <a:avLst/>
            </a:prstGeom>
            <a:noFill/>
            <a:ln cap="flat" cmpd="sng" w="50800">
              <a:solidFill>
                <a:srgbClr val="2CD9CB"/>
              </a:solidFill>
              <a:prstDash val="solid"/>
              <a:round/>
              <a:headEnd len="sm" w="sm" type="none"/>
              <a:tailEnd len="sm" w="sm" type="none"/>
            </a:ln>
          </p:spPr>
        </p:cxnSp>
        <p:grpSp>
          <p:nvGrpSpPr>
            <p:cNvPr id="95" name="Google Shape;95;p12"/>
            <p:cNvGrpSpPr/>
            <p:nvPr/>
          </p:nvGrpSpPr>
          <p:grpSpPr>
            <a:xfrm rot="5474817">
              <a:off x="7936835" y="3401750"/>
              <a:ext cx="571317" cy="571317"/>
              <a:chOff x="0" y="0"/>
              <a:chExt cx="812800" cy="812800"/>
            </a:xfrm>
          </p:grpSpPr>
          <p:sp>
            <p:nvSpPr>
              <p:cNvPr id="96" name="Google Shape;9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2"/>
              <p:cNvSpPr txBox="1"/>
              <p:nvPr/>
            </p:nvSpPr>
            <p:spPr>
              <a:xfrm>
                <a:off x="76200" y="28575"/>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98" name="Google Shape;98;p12"/>
          <p:cNvSpPr txBox="1"/>
          <p:nvPr/>
        </p:nvSpPr>
        <p:spPr>
          <a:xfrm>
            <a:off x="8889000" y="5099875"/>
            <a:ext cx="7407600" cy="123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4000">
                <a:solidFill>
                  <a:schemeClr val="lt1"/>
                </a:solidFill>
              </a:rPr>
              <a:t>Analyze AI stock trends over the past two years</a:t>
            </a:r>
            <a:endParaRPr/>
          </a:p>
        </p:txBody>
      </p:sp>
      <p:cxnSp>
        <p:nvCxnSpPr>
          <p:cNvPr id="99" name="Google Shape;99;p12"/>
          <p:cNvCxnSpPr/>
          <p:nvPr/>
        </p:nvCxnSpPr>
        <p:spPr>
          <a:xfrm rot="10800000">
            <a:off x="12874017" y="6643715"/>
            <a:ext cx="2966700" cy="0"/>
          </a:xfrm>
          <a:prstGeom prst="straightConnector1">
            <a:avLst/>
          </a:prstGeom>
          <a:noFill/>
          <a:ln cap="flat" cmpd="sng" w="50800">
            <a:solidFill>
              <a:srgbClr val="2CD9CB"/>
            </a:solidFill>
            <a:prstDash val="solid"/>
            <a:round/>
            <a:headEnd len="sm" w="sm" type="none"/>
            <a:tailEnd len="sm" w="sm" type="none"/>
          </a:ln>
        </p:spPr>
      </p:cxnSp>
      <p:grpSp>
        <p:nvGrpSpPr>
          <p:cNvPr id="100" name="Google Shape;100;p12"/>
          <p:cNvGrpSpPr/>
          <p:nvPr/>
        </p:nvGrpSpPr>
        <p:grpSpPr>
          <a:xfrm rot="5474828">
            <a:off x="7936794" y="5235263"/>
            <a:ext cx="571371" cy="571290"/>
            <a:chOff x="0" y="0"/>
            <a:chExt cx="812800" cy="812800"/>
          </a:xfrm>
        </p:grpSpPr>
        <p:sp>
          <p:nvSpPr>
            <p:cNvPr id="101" name="Google Shape;10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3" name="Google Shape;103;p12"/>
          <p:cNvGrpSpPr/>
          <p:nvPr/>
        </p:nvGrpSpPr>
        <p:grpSpPr>
          <a:xfrm rot="-2699999">
            <a:off x="-7338536" y="-2278337"/>
            <a:ext cx="11545951" cy="22918102"/>
            <a:chOff x="0" y="-47625"/>
            <a:chExt cx="2505738" cy="4973758"/>
          </a:xfrm>
        </p:grpSpPr>
        <p:sp>
          <p:nvSpPr>
            <p:cNvPr id="104" name="Google Shape;104;p12"/>
            <p:cNvSpPr/>
            <p:nvPr/>
          </p:nvSpPr>
          <p:spPr>
            <a:xfrm>
              <a:off x="0" y="0"/>
              <a:ext cx="2505738" cy="4926133"/>
            </a:xfrm>
            <a:custGeom>
              <a:rect b="b" l="l" r="r" t="t"/>
              <a:pathLst>
                <a:path extrusionOk="0" h="4926133" w="2505738">
                  <a:moveTo>
                    <a:pt x="0" y="0"/>
                  </a:moveTo>
                  <a:lnTo>
                    <a:pt x="2505738" y="0"/>
                  </a:lnTo>
                  <a:lnTo>
                    <a:pt x="2505738" y="4926133"/>
                  </a:lnTo>
                  <a:lnTo>
                    <a:pt x="0" y="4926133"/>
                  </a:lnTo>
                  <a:close/>
                </a:path>
              </a:pathLst>
            </a:custGeom>
            <a:gradFill>
              <a:gsLst>
                <a:gs pos="0">
                  <a:srgbClr val="2CD9CB"/>
                </a:gs>
                <a:gs pos="50000">
                  <a:srgbClr val="2CD9CB"/>
                </a:gs>
                <a:gs pos="100000">
                  <a:srgbClr val="566FF1"/>
                </a:gs>
              </a:gsLst>
              <a:path path="circle">
                <a:fillToRect b="100%" r="100%"/>
              </a:path>
              <a:tileRect l="-100%" t="-100%"/>
            </a:gradFill>
            <a:ln>
              <a:noFill/>
            </a:ln>
          </p:spPr>
        </p:sp>
        <p:sp>
          <p:nvSpPr>
            <p:cNvPr id="105" name="Google Shape;105;p12"/>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06" name="Google Shape;106;p12"/>
          <p:cNvCxnSpPr/>
          <p:nvPr/>
        </p:nvCxnSpPr>
        <p:spPr>
          <a:xfrm rot="10800000">
            <a:off x="12874030" y="9180700"/>
            <a:ext cx="2966700" cy="0"/>
          </a:xfrm>
          <a:prstGeom prst="straightConnector1">
            <a:avLst/>
          </a:prstGeom>
          <a:noFill/>
          <a:ln cap="flat" cmpd="sng" w="50800">
            <a:solidFill>
              <a:srgbClr val="2CD9CB"/>
            </a:solidFill>
            <a:prstDash val="solid"/>
            <a:round/>
            <a:headEnd len="sm" w="sm" type="none"/>
            <a:tailEnd len="sm" w="sm" type="none"/>
          </a:ln>
        </p:spPr>
      </p:cxnSp>
      <p:sp>
        <p:nvSpPr>
          <p:cNvPr id="107" name="Google Shape;107;p12"/>
          <p:cNvSpPr txBox="1"/>
          <p:nvPr/>
        </p:nvSpPr>
        <p:spPr>
          <a:xfrm>
            <a:off x="8888987" y="7141538"/>
            <a:ext cx="7182300" cy="1847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4000">
                <a:solidFill>
                  <a:schemeClr val="lt1"/>
                </a:solidFill>
              </a:rPr>
              <a:t>Determine whether Deepseek’s emergence impacts investor confidence </a:t>
            </a:r>
            <a:endParaRPr/>
          </a:p>
        </p:txBody>
      </p:sp>
      <p:grpSp>
        <p:nvGrpSpPr>
          <p:cNvPr id="108" name="Google Shape;108;p12"/>
          <p:cNvGrpSpPr/>
          <p:nvPr/>
        </p:nvGrpSpPr>
        <p:grpSpPr>
          <a:xfrm rot="5474828">
            <a:off x="7703150" y="7010118"/>
            <a:ext cx="1049134" cy="571290"/>
            <a:chOff x="-679638" y="0"/>
            <a:chExt cx="1492438" cy="812800"/>
          </a:xfrm>
        </p:grpSpPr>
        <p:sp>
          <p:nvSpPr>
            <p:cNvPr id="109" name="Google Shape;10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2"/>
            <p:cNvSpPr txBox="1"/>
            <p:nvPr/>
          </p:nvSpPr>
          <p:spPr>
            <a:xfrm>
              <a:off x="-679638" y="83949"/>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 name="Google Shape;111;p12"/>
          <p:cNvSpPr/>
          <p:nvPr/>
        </p:nvSpPr>
        <p:spPr>
          <a:xfrm rot="-8100000">
            <a:off x="14970173" y="-9968927"/>
            <a:ext cx="11317476" cy="14775075"/>
          </a:xfrm>
          <a:custGeom>
            <a:rect b="b" l="l" r="r" t="t"/>
            <a:pathLst>
              <a:path extrusionOk="0" h="14775075" w="11317476">
                <a:moveTo>
                  <a:pt x="0" y="0"/>
                </a:moveTo>
                <a:lnTo>
                  <a:pt x="11317476" y="0"/>
                </a:lnTo>
                <a:lnTo>
                  <a:pt x="11317476" y="14775074"/>
                </a:lnTo>
                <a:lnTo>
                  <a:pt x="0" y="14775074"/>
                </a:lnTo>
                <a:lnTo>
                  <a:pt x="0" y="0"/>
                </a:lnTo>
                <a:close/>
              </a:path>
            </a:pathLst>
          </a:custGeom>
          <a:blipFill rotWithShape="1">
            <a:blip r:embed="rId3">
              <a:alphaModFix/>
            </a:blip>
            <a:stretch>
              <a:fillRect b="-7796" l="-4686" r="-15439" t="0"/>
            </a:stretch>
          </a:blipFill>
          <a:ln>
            <a:noFill/>
          </a:ln>
        </p:spPr>
      </p:sp>
      <p:sp>
        <p:nvSpPr>
          <p:cNvPr id="112" name="Google Shape;112;p12"/>
          <p:cNvSpPr/>
          <p:nvPr/>
        </p:nvSpPr>
        <p:spPr>
          <a:xfrm rot="2237932">
            <a:off x="-3785736" y="4488416"/>
            <a:ext cx="12296123" cy="7423784"/>
          </a:xfrm>
          <a:custGeom>
            <a:rect b="b" l="l" r="r" t="t"/>
            <a:pathLst>
              <a:path extrusionOk="0" h="7423784" w="12296123">
                <a:moveTo>
                  <a:pt x="0" y="0"/>
                </a:moveTo>
                <a:lnTo>
                  <a:pt x="12296124" y="0"/>
                </a:lnTo>
                <a:lnTo>
                  <a:pt x="12296124" y="7423785"/>
                </a:lnTo>
                <a:lnTo>
                  <a:pt x="0" y="74237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3" name="Google Shape;113;p12"/>
          <p:cNvPicPr preferRelativeResize="0"/>
          <p:nvPr/>
        </p:nvPicPr>
        <p:blipFill rotWithShape="1">
          <a:blip r:embed="rId5">
            <a:alphaModFix/>
          </a:blip>
          <a:srcRect b="0" l="15703" r="15702" t="0"/>
          <a:stretch/>
        </p:blipFill>
        <p:spPr>
          <a:xfrm>
            <a:off x="1344798" y="3405127"/>
            <a:ext cx="5827207" cy="56635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AB9"/>
            </a:gs>
            <a:gs pos="100000">
              <a:srgbClr val="0920DE"/>
            </a:gs>
          </a:gsLst>
          <a:lin ang="5400000" scaled="0"/>
        </a:gradFill>
      </p:bgPr>
    </p:bg>
    <p:spTree>
      <p:nvGrpSpPr>
        <p:cNvPr id="117" name="Shape 117"/>
        <p:cNvGrpSpPr/>
        <p:nvPr/>
      </p:nvGrpSpPr>
      <p:grpSpPr>
        <a:xfrm>
          <a:off x="0" y="0"/>
          <a:ext cx="0" cy="0"/>
          <a:chOff x="0" y="0"/>
          <a:chExt cx="0" cy="0"/>
        </a:xfrm>
      </p:grpSpPr>
      <p:grpSp>
        <p:nvGrpSpPr>
          <p:cNvPr id="118" name="Google Shape;118;p13"/>
          <p:cNvGrpSpPr/>
          <p:nvPr/>
        </p:nvGrpSpPr>
        <p:grpSpPr>
          <a:xfrm rot="-2699999">
            <a:off x="-3044968" y="257836"/>
            <a:ext cx="6881930" cy="22187952"/>
            <a:chOff x="0" y="-47625"/>
            <a:chExt cx="1493538" cy="4815298"/>
          </a:xfrm>
        </p:grpSpPr>
        <p:sp>
          <p:nvSpPr>
            <p:cNvPr id="119" name="Google Shape;119;p13"/>
            <p:cNvSpPr/>
            <p:nvPr/>
          </p:nvSpPr>
          <p:spPr>
            <a:xfrm>
              <a:off x="0" y="0"/>
              <a:ext cx="1493538" cy="4767673"/>
            </a:xfrm>
            <a:custGeom>
              <a:rect b="b" l="l" r="r" t="t"/>
              <a:pathLst>
                <a:path extrusionOk="0" h="4767673" w="1493538">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120" name="Google Shape;120;p13"/>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1" name="Google Shape;121;p13"/>
          <p:cNvSpPr txBox="1"/>
          <p:nvPr/>
        </p:nvSpPr>
        <p:spPr>
          <a:xfrm>
            <a:off x="928125" y="727225"/>
            <a:ext cx="9679200" cy="1154400"/>
          </a:xfrm>
          <a:prstGeom prst="rect">
            <a:avLst/>
          </a:prstGeom>
          <a:noFill/>
          <a:ln>
            <a:noFill/>
          </a:ln>
        </p:spPr>
        <p:txBody>
          <a:bodyPr anchorCtr="0" anchor="t" bIns="0" lIns="0" spcFirstLastPara="1" rIns="0" wrap="square" tIns="0">
            <a:spAutoFit/>
          </a:bodyPr>
          <a:lstStyle/>
          <a:p>
            <a:pPr indent="0" lvl="0" marL="0" marR="0" rtl="0" algn="just">
              <a:lnSpc>
                <a:spcPct val="120002"/>
              </a:lnSpc>
              <a:spcBef>
                <a:spcPts val="0"/>
              </a:spcBef>
              <a:spcAft>
                <a:spcPts val="0"/>
              </a:spcAft>
              <a:buNone/>
            </a:pPr>
            <a:r>
              <a:rPr lang="en-US" sz="7500">
                <a:solidFill>
                  <a:srgbClr val="2CD9CB"/>
                </a:solidFill>
                <a:latin typeface="Russo One"/>
                <a:ea typeface="Russo One"/>
                <a:cs typeface="Russo One"/>
                <a:sym typeface="Russo One"/>
              </a:rPr>
              <a:t>Research Questions</a:t>
            </a:r>
            <a:endParaRPr sz="7500"/>
          </a:p>
        </p:txBody>
      </p:sp>
      <p:sp>
        <p:nvSpPr>
          <p:cNvPr id="122" name="Google Shape;122;p13"/>
          <p:cNvSpPr/>
          <p:nvPr/>
        </p:nvSpPr>
        <p:spPr>
          <a:xfrm rot="-7768016">
            <a:off x="10801945" y="-6891748"/>
            <a:ext cx="11317476" cy="13676653"/>
          </a:xfrm>
          <a:custGeom>
            <a:rect b="b" l="l" r="r" t="t"/>
            <a:pathLst>
              <a:path extrusionOk="0" h="13676653" w="11317476">
                <a:moveTo>
                  <a:pt x="0" y="0"/>
                </a:moveTo>
                <a:lnTo>
                  <a:pt x="11317476" y="0"/>
                </a:lnTo>
                <a:lnTo>
                  <a:pt x="11317476" y="13676653"/>
                </a:lnTo>
                <a:lnTo>
                  <a:pt x="0" y="13676653"/>
                </a:lnTo>
                <a:lnTo>
                  <a:pt x="0" y="0"/>
                </a:lnTo>
                <a:close/>
              </a:path>
            </a:pathLst>
          </a:custGeom>
          <a:blipFill rotWithShape="1">
            <a:blip r:embed="rId3">
              <a:alphaModFix/>
            </a:blip>
            <a:stretch>
              <a:fillRect b="-7796" l="-622" r="-10574" t="0"/>
            </a:stretch>
          </a:blipFill>
          <a:ln>
            <a:noFill/>
          </a:ln>
        </p:spPr>
      </p:sp>
      <p:sp>
        <p:nvSpPr>
          <p:cNvPr id="123" name="Google Shape;123;p13"/>
          <p:cNvSpPr/>
          <p:nvPr/>
        </p:nvSpPr>
        <p:spPr>
          <a:xfrm rot="-7581239">
            <a:off x="-5059968" y="7597683"/>
            <a:ext cx="13624544" cy="8225819"/>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sp>
      <p:grpSp>
        <p:nvGrpSpPr>
          <p:cNvPr id="124" name="Google Shape;124;p13"/>
          <p:cNvGrpSpPr/>
          <p:nvPr/>
        </p:nvGrpSpPr>
        <p:grpSpPr>
          <a:xfrm rot="5474839">
            <a:off x="186722" y="4030378"/>
            <a:ext cx="571290" cy="571290"/>
            <a:chOff x="0" y="0"/>
            <a:chExt cx="812800" cy="812800"/>
          </a:xfrm>
        </p:grpSpPr>
        <p:sp>
          <p:nvSpPr>
            <p:cNvPr id="125" name="Google Shape;12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7" name="Google Shape;127;p13"/>
          <p:cNvSpPr/>
          <p:nvPr/>
        </p:nvSpPr>
        <p:spPr>
          <a:xfrm>
            <a:off x="9381980" y="527159"/>
            <a:ext cx="9304345" cy="9759841"/>
          </a:xfrm>
          <a:custGeom>
            <a:rect b="b" l="l" r="r" t="t"/>
            <a:pathLst>
              <a:path extrusionOk="0" h="9759841" w="9304345">
                <a:moveTo>
                  <a:pt x="0" y="0"/>
                </a:moveTo>
                <a:lnTo>
                  <a:pt x="9304345" y="0"/>
                </a:lnTo>
                <a:lnTo>
                  <a:pt x="9304345" y="9759841"/>
                </a:lnTo>
                <a:lnTo>
                  <a:pt x="0" y="9759841"/>
                </a:lnTo>
                <a:lnTo>
                  <a:pt x="0" y="0"/>
                </a:lnTo>
                <a:close/>
              </a:path>
            </a:pathLst>
          </a:custGeom>
          <a:blipFill rotWithShape="1">
            <a:blip r:embed="rId5">
              <a:alphaModFix/>
            </a:blip>
            <a:stretch>
              <a:fillRect b="-6213" l="-76900" r="0" t="-6213"/>
            </a:stretch>
          </a:blipFill>
          <a:ln>
            <a:noFill/>
          </a:ln>
        </p:spPr>
      </p:sp>
      <p:sp>
        <p:nvSpPr>
          <p:cNvPr id="128" name="Google Shape;128;p13"/>
          <p:cNvSpPr txBox="1"/>
          <p:nvPr/>
        </p:nvSpPr>
        <p:spPr>
          <a:xfrm>
            <a:off x="1340975" y="2821800"/>
            <a:ext cx="9864000" cy="5966100"/>
          </a:xfrm>
          <a:prstGeom prst="rect">
            <a:avLst/>
          </a:prstGeom>
          <a:noFill/>
          <a:ln>
            <a:noFill/>
          </a:ln>
        </p:spPr>
        <p:txBody>
          <a:bodyPr anchorCtr="0" anchor="t" bIns="0" lIns="0" spcFirstLastPara="1" rIns="0" wrap="square" tIns="0">
            <a:spAutoFit/>
          </a:bodyPr>
          <a:lstStyle/>
          <a:p>
            <a:pPr indent="-444500" lvl="0" marL="457200" marR="0" rtl="0" algn="l">
              <a:lnSpc>
                <a:spcPct val="130000"/>
              </a:lnSpc>
              <a:spcBef>
                <a:spcPts val="0"/>
              </a:spcBef>
              <a:spcAft>
                <a:spcPts val="0"/>
              </a:spcAft>
              <a:buClr>
                <a:srgbClr val="FFFFFF"/>
              </a:buClr>
              <a:buSzPts val="3400"/>
              <a:buAutoNum type="arabicPeriod"/>
            </a:pPr>
            <a:r>
              <a:rPr lang="en-US" sz="3400">
                <a:solidFill>
                  <a:srgbClr val="FFFFFF"/>
                </a:solidFill>
              </a:rPr>
              <a:t>How have AI stock prices (Google, Microsoft, etc.) performed compared to the Nasdaq Composite Index over the past two years?</a:t>
            </a:r>
            <a:endParaRPr sz="3400">
              <a:solidFill>
                <a:srgbClr val="FFFFFF"/>
              </a:solidFill>
            </a:endParaRPr>
          </a:p>
          <a:p>
            <a:pPr indent="-444500" lvl="0" marL="457200" marR="0" rtl="0" algn="l">
              <a:lnSpc>
                <a:spcPct val="130000"/>
              </a:lnSpc>
              <a:spcBef>
                <a:spcPts val="0"/>
              </a:spcBef>
              <a:spcAft>
                <a:spcPts val="0"/>
              </a:spcAft>
              <a:buClr>
                <a:srgbClr val="FFFFFF"/>
              </a:buClr>
              <a:buSzPts val="3400"/>
              <a:buAutoNum type="arabicPeriod"/>
            </a:pPr>
            <a:r>
              <a:rPr lang="en-US" sz="3400">
                <a:solidFill>
                  <a:srgbClr val="FFFFFF"/>
                </a:solidFill>
              </a:rPr>
              <a:t>What is the overall sentiment (positive, negative, neutral) surrounding Deepseek in news articles, and what themes drive this sentiment?</a:t>
            </a:r>
            <a:endParaRPr sz="3400">
              <a:solidFill>
                <a:srgbClr val="FFFFFF"/>
              </a:solidFill>
            </a:endParaRPr>
          </a:p>
          <a:p>
            <a:pPr indent="-444500" lvl="0" marL="457200" marR="0" rtl="0" algn="l">
              <a:lnSpc>
                <a:spcPct val="130000"/>
              </a:lnSpc>
              <a:spcBef>
                <a:spcPts val="0"/>
              </a:spcBef>
              <a:spcAft>
                <a:spcPts val="0"/>
              </a:spcAft>
              <a:buClr>
                <a:srgbClr val="FFFFFF"/>
              </a:buClr>
              <a:buSzPts val="3400"/>
              <a:buAutoNum type="arabicPeriod"/>
            </a:pPr>
            <a:r>
              <a:rPr lang="en-US" sz="3400">
                <a:solidFill>
                  <a:srgbClr val="FFFFFF"/>
                </a:solidFill>
              </a:rPr>
              <a:t>How has Deepseek’s entrance and technological </a:t>
            </a:r>
            <a:r>
              <a:rPr lang="en-US" sz="3400">
                <a:solidFill>
                  <a:srgbClr val="FFFFFF"/>
                </a:solidFill>
              </a:rPr>
              <a:t>advancements influenced investor sentiments and AI stock performance?</a:t>
            </a:r>
            <a:endParaRPr sz="3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132" name="Shape 132"/>
        <p:cNvGrpSpPr/>
        <p:nvPr/>
      </p:nvGrpSpPr>
      <p:grpSpPr>
        <a:xfrm>
          <a:off x="0" y="0"/>
          <a:ext cx="0" cy="0"/>
          <a:chOff x="0" y="0"/>
          <a:chExt cx="0" cy="0"/>
        </a:xfrm>
      </p:grpSpPr>
      <p:sp>
        <p:nvSpPr>
          <p:cNvPr id="133" name="Google Shape;133;p14"/>
          <p:cNvSpPr txBox="1"/>
          <p:nvPr/>
        </p:nvSpPr>
        <p:spPr>
          <a:xfrm>
            <a:off x="1336950" y="838225"/>
            <a:ext cx="15614100" cy="1231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000">
                <a:solidFill>
                  <a:srgbClr val="2CD9CB"/>
                </a:solidFill>
                <a:latin typeface="Russo One"/>
                <a:ea typeface="Russo One"/>
                <a:cs typeface="Russo One"/>
                <a:sym typeface="Russo One"/>
              </a:rPr>
              <a:t>Key Players in the Industry </a:t>
            </a:r>
            <a:endParaRPr/>
          </a:p>
        </p:txBody>
      </p:sp>
      <p:sp>
        <p:nvSpPr>
          <p:cNvPr id="134" name="Google Shape;134;p14"/>
          <p:cNvSpPr txBox="1"/>
          <p:nvPr/>
        </p:nvSpPr>
        <p:spPr>
          <a:xfrm>
            <a:off x="2982741" y="2163007"/>
            <a:ext cx="123225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FFFFF"/>
                </a:solidFill>
              </a:rPr>
              <a:t>The AI Powerhouses</a:t>
            </a:r>
            <a:endParaRPr/>
          </a:p>
        </p:txBody>
      </p:sp>
      <p:sp>
        <p:nvSpPr>
          <p:cNvPr id="135" name="Google Shape;135;p14"/>
          <p:cNvSpPr/>
          <p:nvPr/>
        </p:nvSpPr>
        <p:spPr>
          <a:xfrm rot="-7765226">
            <a:off x="16366354" y="-6855007"/>
            <a:ext cx="8728031" cy="12454598"/>
          </a:xfrm>
          <a:custGeom>
            <a:rect b="b" l="l" r="r" t="t"/>
            <a:pathLst>
              <a:path extrusionOk="0" h="12454715" w="8728113">
                <a:moveTo>
                  <a:pt x="0" y="0"/>
                </a:moveTo>
                <a:lnTo>
                  <a:pt x="8728113" y="0"/>
                </a:lnTo>
                <a:lnTo>
                  <a:pt x="8728113" y="12454715"/>
                </a:lnTo>
                <a:lnTo>
                  <a:pt x="0" y="12454715"/>
                </a:lnTo>
                <a:lnTo>
                  <a:pt x="0" y="0"/>
                </a:lnTo>
                <a:close/>
              </a:path>
            </a:pathLst>
          </a:custGeom>
          <a:blipFill rotWithShape="1">
            <a:blip r:embed="rId3">
              <a:alphaModFix/>
            </a:blip>
            <a:stretch>
              <a:fillRect b="0" l="-10899" r="-10909" t="0"/>
            </a:stretch>
          </a:blipFill>
          <a:ln>
            <a:noFill/>
          </a:ln>
        </p:spPr>
      </p:sp>
      <p:sp>
        <p:nvSpPr>
          <p:cNvPr id="136" name="Google Shape;136;p14"/>
          <p:cNvSpPr/>
          <p:nvPr/>
        </p:nvSpPr>
        <p:spPr>
          <a:xfrm rot="-7765226">
            <a:off x="-7503231" y="4542375"/>
            <a:ext cx="8728031" cy="12454598"/>
          </a:xfrm>
          <a:custGeom>
            <a:rect b="b" l="l" r="r" t="t"/>
            <a:pathLst>
              <a:path extrusionOk="0" h="12454715" w="8728113">
                <a:moveTo>
                  <a:pt x="0" y="0"/>
                </a:moveTo>
                <a:lnTo>
                  <a:pt x="8728113" y="0"/>
                </a:lnTo>
                <a:lnTo>
                  <a:pt x="8728113" y="12454715"/>
                </a:lnTo>
                <a:lnTo>
                  <a:pt x="0" y="12454715"/>
                </a:lnTo>
                <a:lnTo>
                  <a:pt x="0" y="0"/>
                </a:lnTo>
                <a:close/>
              </a:path>
            </a:pathLst>
          </a:custGeom>
          <a:blipFill rotWithShape="1">
            <a:blip r:embed="rId3">
              <a:alphaModFix/>
            </a:blip>
            <a:stretch>
              <a:fillRect b="0" l="-10899" r="-10909" t="0"/>
            </a:stretch>
          </a:blipFill>
          <a:ln>
            <a:noFill/>
          </a:ln>
        </p:spPr>
      </p:sp>
      <p:grpSp>
        <p:nvGrpSpPr>
          <p:cNvPr id="137" name="Google Shape;137;p14"/>
          <p:cNvGrpSpPr/>
          <p:nvPr/>
        </p:nvGrpSpPr>
        <p:grpSpPr>
          <a:xfrm>
            <a:off x="9677963" y="3298363"/>
            <a:ext cx="3176400" cy="4059766"/>
            <a:chOff x="9729913" y="3791038"/>
            <a:chExt cx="3176400" cy="4059766"/>
          </a:xfrm>
        </p:grpSpPr>
        <p:sp>
          <p:nvSpPr>
            <p:cNvPr id="138" name="Google Shape;138;p14"/>
            <p:cNvSpPr txBox="1"/>
            <p:nvPr/>
          </p:nvSpPr>
          <p:spPr>
            <a:xfrm>
              <a:off x="10103266" y="7252303"/>
              <a:ext cx="2429700" cy="598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3888">
                  <a:solidFill>
                    <a:srgbClr val="FFFFFF"/>
                  </a:solidFill>
                  <a:latin typeface="Arial"/>
                  <a:ea typeface="Arial"/>
                  <a:cs typeface="Arial"/>
                  <a:sym typeface="Arial"/>
                </a:rPr>
                <a:t> </a:t>
              </a:r>
              <a:r>
                <a:rPr lang="en-US" sz="3888">
                  <a:solidFill>
                    <a:srgbClr val="FFFFFF"/>
                  </a:solidFill>
                </a:rPr>
                <a:t>Microsoft</a:t>
              </a:r>
              <a:endParaRPr sz="3100"/>
            </a:p>
          </p:txBody>
        </p:sp>
        <p:pic>
          <p:nvPicPr>
            <p:cNvPr id="139" name="Google Shape;139;p14"/>
            <p:cNvPicPr preferRelativeResize="0"/>
            <p:nvPr/>
          </p:nvPicPr>
          <p:blipFill>
            <a:blip r:embed="rId4">
              <a:alphaModFix/>
            </a:blip>
            <a:stretch>
              <a:fillRect/>
            </a:stretch>
          </p:blipFill>
          <p:spPr>
            <a:xfrm>
              <a:off x="9729913" y="3791038"/>
              <a:ext cx="3176400" cy="3176400"/>
            </a:xfrm>
            <a:prstGeom prst="ellipse">
              <a:avLst/>
            </a:prstGeom>
            <a:noFill/>
            <a:ln>
              <a:noFill/>
            </a:ln>
          </p:spPr>
        </p:pic>
      </p:grpSp>
      <p:grpSp>
        <p:nvGrpSpPr>
          <p:cNvPr id="140" name="Google Shape;140;p14"/>
          <p:cNvGrpSpPr/>
          <p:nvPr/>
        </p:nvGrpSpPr>
        <p:grpSpPr>
          <a:xfrm>
            <a:off x="5652513" y="3488614"/>
            <a:ext cx="3261900" cy="3869515"/>
            <a:chOff x="1303463" y="4025839"/>
            <a:chExt cx="3261900" cy="3869515"/>
          </a:xfrm>
        </p:grpSpPr>
        <p:sp>
          <p:nvSpPr>
            <p:cNvPr id="141" name="Google Shape;141;p14"/>
            <p:cNvSpPr txBox="1"/>
            <p:nvPr/>
          </p:nvSpPr>
          <p:spPr>
            <a:xfrm>
              <a:off x="1719577" y="7296853"/>
              <a:ext cx="2429700" cy="598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3888">
                  <a:solidFill>
                    <a:srgbClr val="FFFFFF"/>
                  </a:solidFill>
                </a:rPr>
                <a:t>NVIDIA</a:t>
              </a:r>
              <a:endParaRPr sz="3100"/>
            </a:p>
          </p:txBody>
        </p:sp>
        <p:pic>
          <p:nvPicPr>
            <p:cNvPr id="142" name="Google Shape;142;p14"/>
            <p:cNvPicPr preferRelativeResize="0"/>
            <p:nvPr/>
          </p:nvPicPr>
          <p:blipFill rotWithShape="1">
            <a:blip r:embed="rId5">
              <a:alphaModFix/>
            </a:blip>
            <a:srcRect b="0" l="17881" r="15989" t="0"/>
            <a:stretch/>
          </p:blipFill>
          <p:spPr>
            <a:xfrm>
              <a:off x="1303463" y="4025838"/>
              <a:ext cx="3261900" cy="2984400"/>
            </a:xfrm>
            <a:prstGeom prst="ellipse">
              <a:avLst/>
            </a:prstGeom>
            <a:noFill/>
            <a:ln>
              <a:noFill/>
            </a:ln>
          </p:spPr>
        </p:pic>
      </p:grpSp>
      <p:grpSp>
        <p:nvGrpSpPr>
          <p:cNvPr id="143" name="Google Shape;143;p14"/>
          <p:cNvGrpSpPr/>
          <p:nvPr/>
        </p:nvGrpSpPr>
        <p:grpSpPr>
          <a:xfrm>
            <a:off x="1783975" y="3380813"/>
            <a:ext cx="3105000" cy="3977315"/>
            <a:chOff x="5573725" y="3955938"/>
            <a:chExt cx="3105000" cy="3977315"/>
          </a:xfrm>
        </p:grpSpPr>
        <p:sp>
          <p:nvSpPr>
            <p:cNvPr id="144" name="Google Shape;144;p14"/>
            <p:cNvSpPr txBox="1"/>
            <p:nvPr/>
          </p:nvSpPr>
          <p:spPr>
            <a:xfrm>
              <a:off x="5911364" y="7334753"/>
              <a:ext cx="2429700" cy="598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3888">
                  <a:solidFill>
                    <a:srgbClr val="FFFFFF"/>
                  </a:solidFill>
                </a:rPr>
                <a:t>Google</a:t>
              </a:r>
              <a:endParaRPr sz="3100"/>
            </a:p>
          </p:txBody>
        </p:sp>
        <p:pic>
          <p:nvPicPr>
            <p:cNvPr id="145" name="Google Shape;145;p14"/>
            <p:cNvPicPr preferRelativeResize="0"/>
            <p:nvPr/>
          </p:nvPicPr>
          <p:blipFill>
            <a:blip r:embed="rId6">
              <a:alphaModFix/>
            </a:blip>
            <a:stretch>
              <a:fillRect/>
            </a:stretch>
          </p:blipFill>
          <p:spPr>
            <a:xfrm>
              <a:off x="5573725" y="3955938"/>
              <a:ext cx="3105000" cy="3124200"/>
            </a:xfrm>
            <a:prstGeom prst="ellipse">
              <a:avLst/>
            </a:prstGeom>
            <a:noFill/>
            <a:ln>
              <a:noFill/>
            </a:ln>
          </p:spPr>
        </p:pic>
      </p:grpSp>
      <p:grpSp>
        <p:nvGrpSpPr>
          <p:cNvPr id="146" name="Google Shape;146;p14"/>
          <p:cNvGrpSpPr/>
          <p:nvPr/>
        </p:nvGrpSpPr>
        <p:grpSpPr>
          <a:xfrm>
            <a:off x="13617925" y="3444086"/>
            <a:ext cx="3176400" cy="3914042"/>
            <a:chOff x="13669875" y="3936761"/>
            <a:chExt cx="3176400" cy="3914042"/>
          </a:xfrm>
        </p:grpSpPr>
        <p:sp>
          <p:nvSpPr>
            <p:cNvPr id="147" name="Google Shape;147;p14"/>
            <p:cNvSpPr txBox="1"/>
            <p:nvPr/>
          </p:nvSpPr>
          <p:spPr>
            <a:xfrm>
              <a:off x="14043221" y="7252303"/>
              <a:ext cx="2429700" cy="598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3888">
                  <a:solidFill>
                    <a:srgbClr val="FFFFFF"/>
                  </a:solidFill>
                  <a:latin typeface="Arial"/>
                  <a:ea typeface="Arial"/>
                  <a:cs typeface="Arial"/>
                  <a:sym typeface="Arial"/>
                </a:rPr>
                <a:t> </a:t>
              </a:r>
              <a:r>
                <a:rPr lang="en-US" sz="3888">
                  <a:solidFill>
                    <a:srgbClr val="FFFFFF"/>
                  </a:solidFill>
                </a:rPr>
                <a:t>Deepseek</a:t>
              </a:r>
              <a:endParaRPr sz="3100"/>
            </a:p>
          </p:txBody>
        </p:sp>
        <p:pic>
          <p:nvPicPr>
            <p:cNvPr id="148" name="Google Shape;148;p14"/>
            <p:cNvPicPr preferRelativeResize="0"/>
            <p:nvPr/>
          </p:nvPicPr>
          <p:blipFill>
            <a:blip r:embed="rId7">
              <a:alphaModFix/>
            </a:blip>
            <a:stretch>
              <a:fillRect/>
            </a:stretch>
          </p:blipFill>
          <p:spPr>
            <a:xfrm>
              <a:off x="13669875" y="3936761"/>
              <a:ext cx="3176400" cy="3162600"/>
            </a:xfrm>
            <a:prstGeom prst="ellipse">
              <a:avLst/>
            </a:prstGeom>
            <a:noFill/>
            <a:ln>
              <a:noFill/>
            </a:ln>
          </p:spPr>
        </p:pic>
      </p:grpSp>
      <p:sp>
        <p:nvSpPr>
          <p:cNvPr id="149" name="Google Shape;149;p14"/>
          <p:cNvSpPr txBox="1"/>
          <p:nvPr/>
        </p:nvSpPr>
        <p:spPr>
          <a:xfrm>
            <a:off x="5440425" y="7920675"/>
            <a:ext cx="36861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rPr>
              <a:t>P</a:t>
            </a:r>
            <a:r>
              <a:rPr lang="en-US" sz="2000">
                <a:solidFill>
                  <a:schemeClr val="lt1"/>
                </a:solidFill>
              </a:rPr>
              <a:t>lays a crucial by providing the hardware backbone for AI with its powerful GPUs, which are essential for AI model training and deep learning.</a:t>
            </a:r>
            <a:endParaRPr sz="2000">
              <a:solidFill>
                <a:schemeClr val="lt1"/>
              </a:solidFill>
            </a:endParaRPr>
          </a:p>
        </p:txBody>
      </p:sp>
      <p:sp>
        <p:nvSpPr>
          <p:cNvPr id="150" name="Google Shape;150;p14"/>
          <p:cNvSpPr txBox="1"/>
          <p:nvPr/>
        </p:nvSpPr>
        <p:spPr>
          <a:xfrm>
            <a:off x="9677975" y="7766625"/>
            <a:ext cx="31764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rPr>
              <a:t>I</a:t>
            </a:r>
            <a:r>
              <a:rPr lang="en-US" sz="2000">
                <a:solidFill>
                  <a:schemeClr val="lt1"/>
                </a:solidFill>
              </a:rPr>
              <a:t>s a key player through its partnership with OpenAI, integrating AI into its Azure cloud platform and consumer applications like Copilot and Office 365.</a:t>
            </a:r>
            <a:endParaRPr sz="2000">
              <a:solidFill>
                <a:schemeClr val="lt1"/>
              </a:solidFill>
            </a:endParaRPr>
          </a:p>
        </p:txBody>
      </p:sp>
      <p:sp>
        <p:nvSpPr>
          <p:cNvPr id="151" name="Google Shape;151;p14"/>
          <p:cNvSpPr txBox="1"/>
          <p:nvPr/>
        </p:nvSpPr>
        <p:spPr>
          <a:xfrm>
            <a:off x="13706125" y="7612725"/>
            <a:ext cx="30000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rPr>
              <a:t>T</a:t>
            </a:r>
            <a:r>
              <a:rPr lang="en-US" sz="2000">
                <a:solidFill>
                  <a:schemeClr val="lt1"/>
                </a:solidFill>
              </a:rPr>
              <a:t>hough newer, is gaining traction with its AI models, and its entrance has raised questions about how it will compete with these establishes giants.</a:t>
            </a:r>
            <a:endParaRPr sz="2000">
              <a:solidFill>
                <a:schemeClr val="lt1"/>
              </a:solidFill>
            </a:endParaRPr>
          </a:p>
        </p:txBody>
      </p:sp>
      <p:sp>
        <p:nvSpPr>
          <p:cNvPr id="152" name="Google Shape;152;p14"/>
          <p:cNvSpPr txBox="1"/>
          <p:nvPr/>
        </p:nvSpPr>
        <p:spPr>
          <a:xfrm>
            <a:off x="1493425" y="7612725"/>
            <a:ext cx="36861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rPr>
              <a:t>H</a:t>
            </a:r>
            <a:r>
              <a:rPr lang="en-US" sz="2000">
                <a:solidFill>
                  <a:schemeClr val="lt1"/>
                </a:solidFill>
              </a:rPr>
              <a:t>as been a leader in AI through DeepMind and GoogleAI, powering advancements in search algorithms, natural language processing, and AI-powered tool like Gemini</a:t>
            </a:r>
            <a:endParaRPr sz="41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5"/>
          <p:cNvSpPr txBox="1"/>
          <p:nvPr>
            <p:ph type="title"/>
          </p:nvPr>
        </p:nvSpPr>
        <p:spPr>
          <a:xfrm>
            <a:off x="4397850" y="1195500"/>
            <a:ext cx="9492300" cy="22335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sz="8000">
                <a:solidFill>
                  <a:schemeClr val="lt2"/>
                </a:solidFill>
              </a:rPr>
              <a:t>What’s Different About DeepSeek?</a:t>
            </a:r>
            <a:endParaRPr sz="8000">
              <a:solidFill>
                <a:schemeClr val="lt2"/>
              </a:solidFill>
            </a:endParaRPr>
          </a:p>
        </p:txBody>
      </p:sp>
      <p:sp>
        <p:nvSpPr>
          <p:cNvPr id="158" name="Google Shape;158;p15"/>
          <p:cNvSpPr txBox="1"/>
          <p:nvPr>
            <p:ph idx="1" type="body"/>
          </p:nvPr>
        </p:nvSpPr>
        <p:spPr>
          <a:xfrm>
            <a:off x="1758150" y="4054300"/>
            <a:ext cx="14771700" cy="4611000"/>
          </a:xfrm>
          <a:prstGeom prst="rect">
            <a:avLst/>
          </a:prstGeom>
        </p:spPr>
        <p:txBody>
          <a:bodyPr anchorCtr="0" anchor="b" bIns="45700" lIns="91425" spcFirstLastPara="1" rIns="91425" wrap="square" tIns="45700">
            <a:normAutofit fontScale="77500" lnSpcReduction="10000"/>
          </a:bodyPr>
          <a:lstStyle/>
          <a:p>
            <a:pPr indent="-376237" lvl="0" marL="457200" rtl="0" algn="l">
              <a:lnSpc>
                <a:spcPct val="200000"/>
              </a:lnSpc>
              <a:spcBef>
                <a:spcPts val="400"/>
              </a:spcBef>
              <a:spcAft>
                <a:spcPts val="0"/>
              </a:spcAft>
              <a:buSzPct val="100000"/>
              <a:buChar char="●"/>
            </a:pPr>
            <a:r>
              <a:rPr lang="en-US"/>
              <a:t>Open source code (anyone can download and analyze how the model is trained)</a:t>
            </a:r>
            <a:endParaRPr/>
          </a:p>
          <a:p>
            <a:pPr indent="-376237" lvl="0" marL="457200" rtl="0" algn="l">
              <a:lnSpc>
                <a:spcPct val="200000"/>
              </a:lnSpc>
              <a:spcBef>
                <a:spcPts val="0"/>
              </a:spcBef>
              <a:spcAft>
                <a:spcPts val="0"/>
              </a:spcAft>
              <a:buSzPct val="100000"/>
              <a:buChar char="●"/>
            </a:pPr>
            <a:r>
              <a:rPr lang="en-US"/>
              <a:t>Significantly lower computer power and cost required to train</a:t>
            </a:r>
            <a:endParaRPr/>
          </a:p>
          <a:p>
            <a:pPr indent="-376237" lvl="1" marL="914400" rtl="0" algn="l">
              <a:lnSpc>
                <a:spcPct val="200000"/>
              </a:lnSpc>
              <a:spcBef>
                <a:spcPts val="0"/>
              </a:spcBef>
              <a:spcAft>
                <a:spcPts val="0"/>
              </a:spcAft>
              <a:buSzPct val="100000"/>
              <a:buChar char="○"/>
            </a:pPr>
            <a:r>
              <a:rPr lang="en-US"/>
              <a:t>Reported around $6M, versus &gt;$100M for ChatGPT’s 4.0 model</a:t>
            </a:r>
            <a:endParaRPr/>
          </a:p>
          <a:p>
            <a:pPr indent="-376237" lvl="2" marL="1371600" rtl="0" algn="l">
              <a:lnSpc>
                <a:spcPct val="200000"/>
              </a:lnSpc>
              <a:spcBef>
                <a:spcPts val="0"/>
              </a:spcBef>
              <a:spcAft>
                <a:spcPts val="0"/>
              </a:spcAft>
              <a:buSzPct val="100000"/>
              <a:buChar char="■"/>
            </a:pPr>
            <a:r>
              <a:rPr lang="en-US"/>
              <a:t>The </a:t>
            </a:r>
            <a:r>
              <a:rPr lang="en-US"/>
              <a:t>training of ChatGPT’s 3.0  model was estimated to have used enough power to send an electric car to the moon and back over 6 times!</a:t>
            </a:r>
            <a:endParaRPr/>
          </a:p>
          <a:p>
            <a:pPr indent="-376237" lvl="1" marL="914400" rtl="0" algn="l">
              <a:lnSpc>
                <a:spcPct val="200000"/>
              </a:lnSpc>
              <a:spcBef>
                <a:spcPts val="0"/>
              </a:spcBef>
              <a:spcAft>
                <a:spcPts val="0"/>
              </a:spcAft>
              <a:buSzPct val="100000"/>
              <a:buChar char="○"/>
            </a:pPr>
            <a:r>
              <a:rPr lang="en-US"/>
              <a:t>Utilizes a MoE (mixture of experts) method for training</a:t>
            </a:r>
            <a:endParaRPr/>
          </a:p>
          <a:p>
            <a:pPr indent="-376237" lvl="2" marL="1371600" rtl="0" algn="l">
              <a:lnSpc>
                <a:spcPct val="200000"/>
              </a:lnSpc>
              <a:spcBef>
                <a:spcPts val="0"/>
              </a:spcBef>
              <a:spcAft>
                <a:spcPts val="0"/>
              </a:spcAft>
              <a:buSzPct val="100000"/>
              <a:buChar char="■"/>
            </a:pPr>
            <a:r>
              <a:rPr lang="en-US"/>
              <a:t>Combination of smaller models trained on subsets of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162" name="Shape 162"/>
        <p:cNvGrpSpPr/>
        <p:nvPr/>
      </p:nvGrpSpPr>
      <p:grpSpPr>
        <a:xfrm>
          <a:off x="0" y="0"/>
          <a:ext cx="0" cy="0"/>
          <a:chOff x="0" y="0"/>
          <a:chExt cx="0" cy="0"/>
        </a:xfrm>
      </p:grpSpPr>
      <p:sp>
        <p:nvSpPr>
          <p:cNvPr id="163" name="Google Shape;163;p16"/>
          <p:cNvSpPr/>
          <p:nvPr/>
        </p:nvSpPr>
        <p:spPr>
          <a:xfrm rot="-7765226">
            <a:off x="-5935109" y="4229351"/>
            <a:ext cx="8728031" cy="12454598"/>
          </a:xfrm>
          <a:custGeom>
            <a:rect b="b" l="l" r="r" t="t"/>
            <a:pathLst>
              <a:path extrusionOk="0" h="12454715" w="8728113">
                <a:moveTo>
                  <a:pt x="0" y="0"/>
                </a:moveTo>
                <a:lnTo>
                  <a:pt x="8728112" y="0"/>
                </a:lnTo>
                <a:lnTo>
                  <a:pt x="8728112" y="12454714"/>
                </a:lnTo>
                <a:lnTo>
                  <a:pt x="0" y="12454714"/>
                </a:lnTo>
                <a:lnTo>
                  <a:pt x="0" y="0"/>
                </a:lnTo>
                <a:close/>
              </a:path>
            </a:pathLst>
          </a:custGeom>
          <a:blipFill rotWithShape="1">
            <a:blip r:embed="rId3">
              <a:alphaModFix/>
            </a:blip>
            <a:stretch>
              <a:fillRect b="0" l="-10902" r="-10902" t="0"/>
            </a:stretch>
          </a:blipFill>
          <a:ln>
            <a:noFill/>
          </a:ln>
        </p:spPr>
      </p:sp>
      <p:sp>
        <p:nvSpPr>
          <p:cNvPr id="164" name="Google Shape;164;p16"/>
          <p:cNvSpPr txBox="1"/>
          <p:nvPr/>
        </p:nvSpPr>
        <p:spPr>
          <a:xfrm>
            <a:off x="1028700" y="407879"/>
            <a:ext cx="16230600" cy="2505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400">
                <a:solidFill>
                  <a:srgbClr val="2CD9CB"/>
                </a:solidFill>
                <a:latin typeface="Russo One"/>
                <a:ea typeface="Russo One"/>
                <a:cs typeface="Russo One"/>
                <a:sym typeface="Russo One"/>
              </a:rPr>
              <a:t>Deepseek’s Announcement &amp; AI Stock Reactions</a:t>
            </a:r>
            <a:endParaRPr sz="100"/>
          </a:p>
        </p:txBody>
      </p:sp>
      <p:grpSp>
        <p:nvGrpSpPr>
          <p:cNvPr id="165" name="Google Shape;165;p16"/>
          <p:cNvGrpSpPr/>
          <p:nvPr/>
        </p:nvGrpSpPr>
        <p:grpSpPr>
          <a:xfrm>
            <a:off x="2128516" y="3158693"/>
            <a:ext cx="14514359" cy="2965069"/>
            <a:chOff x="419437" y="-471332"/>
            <a:chExt cx="19352479" cy="3953426"/>
          </a:xfrm>
        </p:grpSpPr>
        <p:sp>
          <p:nvSpPr>
            <p:cNvPr id="166" name="Google Shape;166;p16"/>
            <p:cNvSpPr txBox="1"/>
            <p:nvPr/>
          </p:nvSpPr>
          <p:spPr>
            <a:xfrm>
              <a:off x="1592283" y="-433439"/>
              <a:ext cx="4457700" cy="65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200">
                  <a:solidFill>
                    <a:srgbClr val="2CD9CB"/>
                  </a:solidFill>
                  <a:latin typeface="Montserrat"/>
                  <a:ea typeface="Montserrat"/>
                  <a:cs typeface="Montserrat"/>
                  <a:sym typeface="Montserrat"/>
                </a:rPr>
                <a:t>Before (1/10/25)</a:t>
              </a:r>
              <a:endParaRPr/>
            </a:p>
          </p:txBody>
        </p:sp>
        <p:sp>
          <p:nvSpPr>
            <p:cNvPr id="167" name="Google Shape;167;p16"/>
            <p:cNvSpPr txBox="1"/>
            <p:nvPr/>
          </p:nvSpPr>
          <p:spPr>
            <a:xfrm>
              <a:off x="797050" y="587661"/>
              <a:ext cx="6610500" cy="153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2500">
                  <a:solidFill>
                    <a:schemeClr val="lt1"/>
                  </a:solidFill>
                </a:rPr>
                <a:t>Google (Alphabet Inc.):</a:t>
              </a:r>
              <a:r>
                <a:rPr lang="en-US" sz="2500">
                  <a:solidFill>
                    <a:schemeClr val="lt1"/>
                  </a:solidFill>
                </a:rPr>
                <a:t> $192.50</a:t>
              </a:r>
              <a:endParaRPr sz="2500">
                <a:solidFill>
                  <a:schemeClr val="lt1"/>
                </a:solidFill>
              </a:endParaRPr>
            </a:p>
            <a:p>
              <a:pPr indent="0" lvl="0" marL="0" rtl="0" algn="l">
                <a:spcBef>
                  <a:spcPts val="0"/>
                </a:spcBef>
                <a:spcAft>
                  <a:spcPts val="0"/>
                </a:spcAft>
                <a:buNone/>
              </a:pPr>
              <a:r>
                <a:rPr b="1" lang="en-US" sz="2500">
                  <a:solidFill>
                    <a:schemeClr val="lt1"/>
                  </a:solidFill>
                </a:rPr>
                <a:t>Microsoft:</a:t>
              </a:r>
              <a:r>
                <a:rPr lang="en-US" sz="2500">
                  <a:solidFill>
                    <a:schemeClr val="lt1"/>
                  </a:solidFill>
                </a:rPr>
                <a:t> $415.00</a:t>
              </a:r>
              <a:endParaRPr sz="2500">
                <a:solidFill>
                  <a:schemeClr val="lt1"/>
                </a:solidFill>
              </a:endParaRPr>
            </a:p>
            <a:p>
              <a:pPr indent="0" lvl="0" marL="0" rtl="0" algn="l">
                <a:spcBef>
                  <a:spcPts val="0"/>
                </a:spcBef>
                <a:spcAft>
                  <a:spcPts val="0"/>
                </a:spcAft>
                <a:buNone/>
              </a:pPr>
              <a:r>
                <a:rPr b="1" lang="en-US" sz="2500">
                  <a:solidFill>
                    <a:schemeClr val="lt1"/>
                  </a:solidFill>
                </a:rPr>
                <a:t>NVIDIA:</a:t>
              </a:r>
              <a:r>
                <a:rPr lang="en-US" sz="2500">
                  <a:solidFill>
                    <a:schemeClr val="lt1"/>
                  </a:solidFill>
                </a:rPr>
                <a:t> $135.00</a:t>
              </a:r>
              <a:endParaRPr sz="2500">
                <a:solidFill>
                  <a:schemeClr val="lt1"/>
                </a:solidFill>
              </a:endParaRPr>
            </a:p>
          </p:txBody>
        </p:sp>
        <p:grpSp>
          <p:nvGrpSpPr>
            <p:cNvPr id="168" name="Google Shape;168;p16"/>
            <p:cNvGrpSpPr/>
            <p:nvPr/>
          </p:nvGrpSpPr>
          <p:grpSpPr>
            <a:xfrm rot="5474817">
              <a:off x="514340" y="-492991"/>
              <a:ext cx="669351" cy="844791"/>
              <a:chOff x="-547222" y="-810376"/>
              <a:chExt cx="865034" cy="1091764"/>
            </a:xfrm>
          </p:grpSpPr>
          <p:sp>
            <p:nvSpPr>
              <p:cNvPr id="169" name="Google Shape;169;p16"/>
              <p:cNvSpPr/>
              <p:nvPr/>
            </p:nvSpPr>
            <p:spPr>
              <a:xfrm>
                <a:off x="-547222" y="-810376"/>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txBox="1"/>
              <p:nvPr/>
            </p:nvSpPr>
            <p:spPr>
              <a:xfrm>
                <a:off x="-342488" y="-426612"/>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1" name="Google Shape;171;p16"/>
            <p:cNvSpPr txBox="1"/>
            <p:nvPr/>
          </p:nvSpPr>
          <p:spPr>
            <a:xfrm>
              <a:off x="10643216" y="-439273"/>
              <a:ext cx="9128700" cy="65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200">
                  <a:solidFill>
                    <a:srgbClr val="2CD9CB"/>
                  </a:solidFill>
                  <a:latin typeface="Montserrat"/>
                  <a:ea typeface="Montserrat"/>
                  <a:cs typeface="Montserrat"/>
                  <a:sym typeface="Montserrat"/>
                </a:rPr>
                <a:t>Immediate Aftermath (1/28/25)</a:t>
              </a:r>
              <a:endParaRPr b="1" sz="3200">
                <a:solidFill>
                  <a:srgbClr val="2CD9CB"/>
                </a:solidFill>
                <a:latin typeface="Montserrat"/>
                <a:ea typeface="Montserrat"/>
                <a:cs typeface="Montserrat"/>
                <a:sym typeface="Montserrat"/>
              </a:endParaRPr>
            </a:p>
          </p:txBody>
        </p:sp>
        <p:sp>
          <p:nvSpPr>
            <p:cNvPr id="172" name="Google Shape;172;p16"/>
            <p:cNvSpPr txBox="1"/>
            <p:nvPr/>
          </p:nvSpPr>
          <p:spPr>
            <a:xfrm>
              <a:off x="10019749" y="403494"/>
              <a:ext cx="6610500" cy="307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2500">
                  <a:solidFill>
                    <a:schemeClr val="lt1"/>
                  </a:solidFill>
                </a:rPr>
                <a:t>Google (Alphabet Inc.):</a:t>
              </a:r>
              <a:r>
                <a:rPr lang="en-US" sz="2500">
                  <a:solidFill>
                    <a:schemeClr val="lt1"/>
                  </a:solidFill>
                </a:rPr>
                <a:t> $185.34 </a:t>
              </a:r>
              <a:endParaRPr sz="2500">
                <a:solidFill>
                  <a:schemeClr val="lt1"/>
                </a:solidFill>
              </a:endParaRPr>
            </a:p>
            <a:p>
              <a:pPr indent="0" lvl="0" marL="0" rtl="0" algn="l">
                <a:spcBef>
                  <a:spcPts val="0"/>
                </a:spcBef>
                <a:spcAft>
                  <a:spcPts val="0"/>
                </a:spcAft>
                <a:buNone/>
              </a:pPr>
              <a:r>
                <a:rPr lang="en-US" sz="2500">
                  <a:solidFill>
                    <a:schemeClr val="lt1"/>
                  </a:solidFill>
                </a:rPr>
                <a:t>(drop of ~1.4%)</a:t>
              </a:r>
              <a:endParaRPr sz="2500">
                <a:solidFill>
                  <a:schemeClr val="lt1"/>
                </a:solidFill>
              </a:endParaRPr>
            </a:p>
            <a:p>
              <a:pPr indent="0" lvl="0" marL="0" rtl="0" algn="l">
                <a:spcBef>
                  <a:spcPts val="0"/>
                </a:spcBef>
                <a:spcAft>
                  <a:spcPts val="0"/>
                </a:spcAft>
                <a:buNone/>
              </a:pPr>
              <a:r>
                <a:rPr b="1" lang="en-US" sz="2500">
                  <a:solidFill>
                    <a:schemeClr val="lt1"/>
                  </a:solidFill>
                </a:rPr>
                <a:t>Microsoft:</a:t>
              </a:r>
              <a:r>
                <a:rPr lang="en-US" sz="2500">
                  <a:solidFill>
                    <a:schemeClr val="lt1"/>
                  </a:solidFill>
                </a:rPr>
                <a:t> $409.75 </a:t>
              </a:r>
              <a:endParaRPr sz="2500">
                <a:solidFill>
                  <a:schemeClr val="lt1"/>
                </a:solidFill>
              </a:endParaRPr>
            </a:p>
            <a:p>
              <a:pPr indent="0" lvl="0" marL="0" rtl="0" algn="l">
                <a:spcBef>
                  <a:spcPts val="0"/>
                </a:spcBef>
                <a:spcAft>
                  <a:spcPts val="0"/>
                </a:spcAft>
                <a:buNone/>
              </a:pPr>
              <a:r>
                <a:rPr lang="en-US" sz="2500">
                  <a:solidFill>
                    <a:schemeClr val="lt1"/>
                  </a:solidFill>
                </a:rPr>
                <a:t>(drop of ~0.2%)</a:t>
              </a:r>
              <a:endParaRPr sz="2500">
                <a:solidFill>
                  <a:schemeClr val="lt1"/>
                </a:solidFill>
              </a:endParaRPr>
            </a:p>
            <a:p>
              <a:pPr indent="0" lvl="0" marL="0" rtl="0" algn="l">
                <a:spcBef>
                  <a:spcPts val="0"/>
                </a:spcBef>
                <a:spcAft>
                  <a:spcPts val="0"/>
                </a:spcAft>
                <a:buNone/>
              </a:pPr>
              <a:r>
                <a:rPr b="1" lang="en-US" sz="2500">
                  <a:solidFill>
                    <a:schemeClr val="lt1"/>
                  </a:solidFill>
                </a:rPr>
                <a:t>NVIDIA:</a:t>
              </a:r>
              <a:r>
                <a:rPr lang="en-US" sz="2500">
                  <a:solidFill>
                    <a:schemeClr val="lt1"/>
                  </a:solidFill>
                </a:rPr>
                <a:t> $126.75 </a:t>
              </a:r>
              <a:endParaRPr sz="2500">
                <a:solidFill>
                  <a:schemeClr val="lt1"/>
                </a:solidFill>
              </a:endParaRPr>
            </a:p>
            <a:p>
              <a:pPr indent="0" lvl="0" marL="0" rtl="0" algn="l">
                <a:spcBef>
                  <a:spcPts val="0"/>
                </a:spcBef>
                <a:spcAft>
                  <a:spcPts val="0"/>
                </a:spcAft>
                <a:buNone/>
              </a:pPr>
              <a:r>
                <a:rPr lang="en-US" sz="2500">
                  <a:solidFill>
                    <a:schemeClr val="lt1"/>
                  </a:solidFill>
                </a:rPr>
                <a:t>(drop of ~1.7%)</a:t>
              </a:r>
              <a:endParaRPr sz="3799">
                <a:solidFill>
                  <a:schemeClr val="lt1"/>
                </a:solidFill>
              </a:endParaRPr>
            </a:p>
          </p:txBody>
        </p:sp>
        <p:grpSp>
          <p:nvGrpSpPr>
            <p:cNvPr id="173" name="Google Shape;173;p16"/>
            <p:cNvGrpSpPr/>
            <p:nvPr/>
          </p:nvGrpSpPr>
          <p:grpSpPr>
            <a:xfrm rot="5474817">
              <a:off x="8240840" y="-1818652"/>
              <a:ext cx="696169" cy="3466071"/>
              <a:chOff x="-609870" y="-3694184"/>
              <a:chExt cx="899692" cy="4479368"/>
            </a:xfrm>
          </p:grpSpPr>
          <p:sp>
            <p:nvSpPr>
              <p:cNvPr id="174" name="Google Shape;174;p16"/>
              <p:cNvSpPr/>
              <p:nvPr/>
            </p:nvSpPr>
            <p:spPr>
              <a:xfrm>
                <a:off x="-609870" y="-3694184"/>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txBox="1"/>
              <p:nvPr/>
            </p:nvSpPr>
            <p:spPr>
              <a:xfrm>
                <a:off x="-370478" y="77184"/>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 name="Google Shape;176;p16"/>
            <p:cNvSpPr txBox="1"/>
            <p:nvPr/>
          </p:nvSpPr>
          <p:spPr>
            <a:xfrm rot="5474817">
              <a:off x="13691228" y="-298692"/>
              <a:ext cx="510931" cy="54784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7" name="Google Shape;177;p16"/>
          <p:cNvSpPr txBox="1"/>
          <p:nvPr/>
        </p:nvSpPr>
        <p:spPr>
          <a:xfrm>
            <a:off x="6074625" y="6956588"/>
            <a:ext cx="53208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200">
                <a:solidFill>
                  <a:srgbClr val="2CD9CB"/>
                </a:solidFill>
                <a:latin typeface="Montserrat"/>
                <a:ea typeface="Montserrat"/>
                <a:cs typeface="Montserrat"/>
                <a:sym typeface="Montserrat"/>
              </a:rPr>
              <a:t>Announcement (1/27/25)</a:t>
            </a:r>
            <a:endParaRPr/>
          </a:p>
        </p:txBody>
      </p:sp>
      <p:sp>
        <p:nvSpPr>
          <p:cNvPr id="178" name="Google Shape;178;p16"/>
          <p:cNvSpPr txBox="1"/>
          <p:nvPr/>
        </p:nvSpPr>
        <p:spPr>
          <a:xfrm>
            <a:off x="5575525" y="7704675"/>
            <a:ext cx="5246700" cy="2308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2500">
                <a:solidFill>
                  <a:schemeClr val="lt1"/>
                </a:solidFill>
              </a:rPr>
              <a:t>Google (Alphabet Inc.):</a:t>
            </a:r>
            <a:r>
              <a:rPr lang="en-US" sz="2500">
                <a:solidFill>
                  <a:schemeClr val="lt1"/>
                </a:solidFill>
              </a:rPr>
              <a:t> $188.00 </a:t>
            </a:r>
            <a:endParaRPr sz="2500">
              <a:solidFill>
                <a:schemeClr val="lt1"/>
              </a:solidFill>
            </a:endParaRPr>
          </a:p>
          <a:p>
            <a:pPr indent="0" lvl="0" marL="0" rtl="0" algn="l">
              <a:spcBef>
                <a:spcPts val="0"/>
              </a:spcBef>
              <a:spcAft>
                <a:spcPts val="0"/>
              </a:spcAft>
              <a:buNone/>
            </a:pPr>
            <a:r>
              <a:rPr lang="en-US" sz="2500">
                <a:solidFill>
                  <a:schemeClr val="lt1"/>
                </a:solidFill>
              </a:rPr>
              <a:t>(drop of ~2.3%)</a:t>
            </a:r>
            <a:endParaRPr sz="2500">
              <a:solidFill>
                <a:schemeClr val="lt1"/>
              </a:solidFill>
            </a:endParaRPr>
          </a:p>
          <a:p>
            <a:pPr indent="0" lvl="0" marL="0" rtl="0" algn="l">
              <a:spcBef>
                <a:spcPts val="0"/>
              </a:spcBef>
              <a:spcAft>
                <a:spcPts val="0"/>
              </a:spcAft>
              <a:buNone/>
            </a:pPr>
            <a:r>
              <a:rPr b="1" lang="en-US" sz="2500">
                <a:solidFill>
                  <a:schemeClr val="lt1"/>
                </a:solidFill>
              </a:rPr>
              <a:t>Microsoft:</a:t>
            </a:r>
            <a:r>
              <a:rPr lang="en-US" sz="2500">
                <a:solidFill>
                  <a:schemeClr val="lt1"/>
                </a:solidFill>
              </a:rPr>
              <a:t> $410.50 </a:t>
            </a:r>
            <a:endParaRPr sz="2500">
              <a:solidFill>
                <a:schemeClr val="lt1"/>
              </a:solidFill>
            </a:endParaRPr>
          </a:p>
          <a:p>
            <a:pPr indent="0" lvl="0" marL="0" rtl="0" algn="l">
              <a:spcBef>
                <a:spcPts val="0"/>
              </a:spcBef>
              <a:spcAft>
                <a:spcPts val="0"/>
              </a:spcAft>
              <a:buNone/>
            </a:pPr>
            <a:r>
              <a:rPr lang="en-US" sz="2500">
                <a:solidFill>
                  <a:schemeClr val="lt1"/>
                </a:solidFill>
              </a:rPr>
              <a:t>(drop of ~1.1%)</a:t>
            </a:r>
            <a:endParaRPr sz="2500">
              <a:solidFill>
                <a:schemeClr val="lt1"/>
              </a:solidFill>
            </a:endParaRPr>
          </a:p>
          <a:p>
            <a:pPr indent="0" lvl="0" marL="0" rtl="0" algn="l">
              <a:spcBef>
                <a:spcPts val="0"/>
              </a:spcBef>
              <a:spcAft>
                <a:spcPts val="0"/>
              </a:spcAft>
              <a:buNone/>
            </a:pPr>
            <a:r>
              <a:rPr b="1" lang="en-US" sz="2500">
                <a:solidFill>
                  <a:schemeClr val="lt1"/>
                </a:solidFill>
              </a:rPr>
              <a:t>NVIDIA:</a:t>
            </a:r>
            <a:r>
              <a:rPr lang="en-US" sz="2500">
                <a:solidFill>
                  <a:schemeClr val="lt1"/>
                </a:solidFill>
              </a:rPr>
              <a:t> $129.00 </a:t>
            </a:r>
            <a:endParaRPr sz="2500">
              <a:solidFill>
                <a:schemeClr val="lt1"/>
              </a:solidFill>
            </a:endParaRPr>
          </a:p>
          <a:p>
            <a:pPr indent="0" lvl="0" marL="0" rtl="0" algn="l">
              <a:spcBef>
                <a:spcPts val="0"/>
              </a:spcBef>
              <a:spcAft>
                <a:spcPts val="0"/>
              </a:spcAft>
              <a:buNone/>
            </a:pPr>
            <a:r>
              <a:rPr lang="en-US" sz="2500">
                <a:solidFill>
                  <a:schemeClr val="lt1"/>
                </a:solidFill>
              </a:rPr>
              <a:t>(drop of ~4.4%)</a:t>
            </a:r>
            <a:endParaRPr sz="3799">
              <a:solidFill>
                <a:schemeClr val="lt1"/>
              </a:solidFill>
            </a:endParaRPr>
          </a:p>
        </p:txBody>
      </p:sp>
      <p:grpSp>
        <p:nvGrpSpPr>
          <p:cNvPr id="179" name="Google Shape;179;p16"/>
          <p:cNvGrpSpPr/>
          <p:nvPr/>
        </p:nvGrpSpPr>
        <p:grpSpPr>
          <a:xfrm rot="5474645">
            <a:off x="5408969" y="7033050"/>
            <a:ext cx="471698" cy="471698"/>
            <a:chOff x="0" y="0"/>
            <a:chExt cx="812800" cy="812800"/>
          </a:xfrm>
        </p:grpSpPr>
        <p:sp>
          <p:nvSpPr>
            <p:cNvPr id="180" name="Google Shape;18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2" name="Google Shape;182;p16"/>
          <p:cNvSpPr txBox="1"/>
          <p:nvPr/>
        </p:nvSpPr>
        <p:spPr>
          <a:xfrm>
            <a:off x="13372967" y="6920888"/>
            <a:ext cx="45168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200">
                <a:solidFill>
                  <a:srgbClr val="2CD9CB"/>
                </a:solidFill>
                <a:latin typeface="Montserrat"/>
                <a:ea typeface="Montserrat"/>
                <a:cs typeface="Montserrat"/>
                <a:sym typeface="Montserrat"/>
              </a:rPr>
              <a:t>Currently (2/8/25)</a:t>
            </a:r>
            <a:endParaRPr b="1" sz="3200">
              <a:solidFill>
                <a:srgbClr val="2CD9CB"/>
              </a:solidFill>
              <a:latin typeface="Montserrat"/>
              <a:ea typeface="Montserrat"/>
              <a:cs typeface="Montserrat"/>
              <a:sym typeface="Montserrat"/>
            </a:endParaRPr>
          </a:p>
        </p:txBody>
      </p:sp>
      <p:sp>
        <p:nvSpPr>
          <p:cNvPr id="183" name="Google Shape;183;p16"/>
          <p:cNvSpPr txBox="1"/>
          <p:nvPr/>
        </p:nvSpPr>
        <p:spPr>
          <a:xfrm>
            <a:off x="12935301" y="7648500"/>
            <a:ext cx="4885200" cy="2308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2500">
                <a:solidFill>
                  <a:schemeClr val="lt1"/>
                </a:solidFill>
              </a:rPr>
              <a:t>Google (Alphabet Inc.):</a:t>
            </a:r>
            <a:r>
              <a:rPr lang="en-US" sz="2500">
                <a:solidFill>
                  <a:schemeClr val="lt1"/>
                </a:solidFill>
              </a:rPr>
              <a:t> $185.34 </a:t>
            </a:r>
            <a:endParaRPr sz="2500">
              <a:solidFill>
                <a:schemeClr val="lt1"/>
              </a:solidFill>
            </a:endParaRPr>
          </a:p>
          <a:p>
            <a:pPr indent="0" lvl="0" marL="0" rtl="0" algn="l">
              <a:spcBef>
                <a:spcPts val="0"/>
              </a:spcBef>
              <a:spcAft>
                <a:spcPts val="0"/>
              </a:spcAft>
              <a:buNone/>
            </a:pPr>
            <a:r>
              <a:rPr lang="en-US" sz="2500">
                <a:solidFill>
                  <a:schemeClr val="lt1"/>
                </a:solidFill>
              </a:rPr>
              <a:t>(stabilized)</a:t>
            </a:r>
            <a:endParaRPr sz="2500">
              <a:solidFill>
                <a:schemeClr val="lt1"/>
              </a:solidFill>
            </a:endParaRPr>
          </a:p>
          <a:p>
            <a:pPr indent="0" lvl="0" marL="0" rtl="0" algn="l">
              <a:spcBef>
                <a:spcPts val="0"/>
              </a:spcBef>
              <a:spcAft>
                <a:spcPts val="0"/>
              </a:spcAft>
              <a:buNone/>
            </a:pPr>
            <a:r>
              <a:rPr b="1" lang="en-US" sz="2500">
                <a:solidFill>
                  <a:schemeClr val="lt1"/>
                </a:solidFill>
              </a:rPr>
              <a:t>Microsoft:</a:t>
            </a:r>
            <a:r>
              <a:rPr lang="en-US" sz="2500">
                <a:solidFill>
                  <a:schemeClr val="lt1"/>
                </a:solidFill>
              </a:rPr>
              <a:t> $409.75 </a:t>
            </a:r>
            <a:endParaRPr sz="2500">
              <a:solidFill>
                <a:schemeClr val="lt1"/>
              </a:solidFill>
            </a:endParaRPr>
          </a:p>
          <a:p>
            <a:pPr indent="0" lvl="0" marL="0" rtl="0" algn="l">
              <a:spcBef>
                <a:spcPts val="0"/>
              </a:spcBef>
              <a:spcAft>
                <a:spcPts val="0"/>
              </a:spcAft>
              <a:buNone/>
            </a:pPr>
            <a:r>
              <a:rPr lang="en-US" sz="2500">
                <a:solidFill>
                  <a:schemeClr val="lt1"/>
                </a:solidFill>
              </a:rPr>
              <a:t>(stabilized)</a:t>
            </a:r>
            <a:endParaRPr sz="2500">
              <a:solidFill>
                <a:schemeClr val="lt1"/>
              </a:solidFill>
            </a:endParaRPr>
          </a:p>
          <a:p>
            <a:pPr indent="0" lvl="0" marL="0" rtl="0" algn="l">
              <a:spcBef>
                <a:spcPts val="0"/>
              </a:spcBef>
              <a:spcAft>
                <a:spcPts val="0"/>
              </a:spcAft>
              <a:buNone/>
            </a:pPr>
            <a:r>
              <a:rPr b="1" lang="en-US" sz="2500">
                <a:solidFill>
                  <a:schemeClr val="lt1"/>
                </a:solidFill>
              </a:rPr>
              <a:t>NVIDIA:</a:t>
            </a:r>
            <a:r>
              <a:rPr lang="en-US" sz="2500">
                <a:solidFill>
                  <a:schemeClr val="lt1"/>
                </a:solidFill>
              </a:rPr>
              <a:t> $129.84 </a:t>
            </a:r>
            <a:endParaRPr sz="2500">
              <a:solidFill>
                <a:schemeClr val="lt1"/>
              </a:solidFill>
            </a:endParaRPr>
          </a:p>
          <a:p>
            <a:pPr indent="0" lvl="0" marL="0" rtl="0" algn="l">
              <a:spcBef>
                <a:spcPts val="0"/>
              </a:spcBef>
              <a:spcAft>
                <a:spcPts val="0"/>
              </a:spcAft>
              <a:buNone/>
            </a:pPr>
            <a:r>
              <a:rPr lang="en-US" sz="2500">
                <a:solidFill>
                  <a:schemeClr val="lt1"/>
                </a:solidFill>
              </a:rPr>
              <a:t>(stabilized)</a:t>
            </a:r>
            <a:endParaRPr b="1" sz="3900">
              <a:solidFill>
                <a:schemeClr val="lt1"/>
              </a:solidFill>
            </a:endParaRPr>
          </a:p>
        </p:txBody>
      </p:sp>
      <p:grpSp>
        <p:nvGrpSpPr>
          <p:cNvPr id="184" name="Google Shape;184;p16"/>
          <p:cNvGrpSpPr/>
          <p:nvPr/>
        </p:nvGrpSpPr>
        <p:grpSpPr>
          <a:xfrm rot="5482779">
            <a:off x="12721724" y="6997896"/>
            <a:ext cx="472618" cy="470624"/>
            <a:chOff x="0" y="0"/>
            <a:chExt cx="812800" cy="812800"/>
          </a:xfrm>
        </p:grpSpPr>
        <p:sp>
          <p:nvSpPr>
            <p:cNvPr id="185" name="Google Shape;18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7" name="Google Shape;187;p16"/>
          <p:cNvGrpSpPr/>
          <p:nvPr/>
        </p:nvGrpSpPr>
        <p:grpSpPr>
          <a:xfrm>
            <a:off x="1449168" y="6079298"/>
            <a:ext cx="14795166" cy="738626"/>
            <a:chOff x="1028700" y="5685603"/>
            <a:chExt cx="15893400" cy="997200"/>
          </a:xfrm>
        </p:grpSpPr>
        <p:cxnSp>
          <p:nvCxnSpPr>
            <p:cNvPr id="188" name="Google Shape;188;p16"/>
            <p:cNvCxnSpPr/>
            <p:nvPr/>
          </p:nvCxnSpPr>
          <p:spPr>
            <a:xfrm>
              <a:off x="2096377" y="5685603"/>
              <a:ext cx="0" cy="997157"/>
            </a:xfrm>
            <a:prstGeom prst="straightConnector1">
              <a:avLst/>
            </a:prstGeom>
            <a:noFill/>
            <a:ln cap="flat" cmpd="sng" w="38100">
              <a:solidFill>
                <a:srgbClr val="2CD9CB"/>
              </a:solidFill>
              <a:prstDash val="solid"/>
              <a:round/>
              <a:headEnd len="sm" w="sm" type="none"/>
              <a:tailEnd len="sm" w="sm" type="none"/>
            </a:ln>
          </p:spPr>
        </p:cxnSp>
        <p:cxnSp>
          <p:nvCxnSpPr>
            <p:cNvPr id="189" name="Google Shape;189;p16"/>
            <p:cNvCxnSpPr/>
            <p:nvPr/>
          </p:nvCxnSpPr>
          <p:spPr>
            <a:xfrm>
              <a:off x="9453428" y="5685603"/>
              <a:ext cx="0" cy="997200"/>
            </a:xfrm>
            <a:prstGeom prst="straightConnector1">
              <a:avLst/>
            </a:prstGeom>
            <a:noFill/>
            <a:ln cap="flat" cmpd="sng" w="38100">
              <a:solidFill>
                <a:srgbClr val="2CD9CB"/>
              </a:solidFill>
              <a:prstDash val="solid"/>
              <a:round/>
              <a:headEnd len="sm" w="sm" type="none"/>
              <a:tailEnd len="sm" w="sm" type="none"/>
            </a:ln>
          </p:spPr>
        </p:cxnSp>
        <p:cxnSp>
          <p:nvCxnSpPr>
            <p:cNvPr id="190" name="Google Shape;190;p16"/>
            <p:cNvCxnSpPr/>
            <p:nvPr/>
          </p:nvCxnSpPr>
          <p:spPr>
            <a:xfrm>
              <a:off x="13414293" y="5685603"/>
              <a:ext cx="0" cy="997200"/>
            </a:xfrm>
            <a:prstGeom prst="straightConnector1">
              <a:avLst/>
            </a:prstGeom>
            <a:noFill/>
            <a:ln cap="flat" cmpd="sng" w="38100">
              <a:solidFill>
                <a:srgbClr val="2CD9CB"/>
              </a:solidFill>
              <a:prstDash val="solid"/>
              <a:round/>
              <a:headEnd len="sm" w="sm" type="none"/>
              <a:tailEnd len="sm" w="sm" type="none"/>
            </a:ln>
          </p:spPr>
        </p:cxnSp>
        <p:cxnSp>
          <p:nvCxnSpPr>
            <p:cNvPr id="191" name="Google Shape;191;p16"/>
            <p:cNvCxnSpPr/>
            <p:nvPr/>
          </p:nvCxnSpPr>
          <p:spPr>
            <a:xfrm>
              <a:off x="1028700" y="6146081"/>
              <a:ext cx="15893400" cy="19200"/>
            </a:xfrm>
            <a:prstGeom prst="straightConnector1">
              <a:avLst/>
            </a:prstGeom>
            <a:noFill/>
            <a:ln cap="flat" cmpd="sng" w="38100">
              <a:solidFill>
                <a:srgbClr val="2CD9CB"/>
              </a:solidFill>
              <a:prstDash val="solid"/>
              <a:round/>
              <a:headEnd len="sm" w="sm" type="none"/>
              <a:tailEnd len="sm" w="sm" type="none"/>
            </a:ln>
          </p:spPr>
        </p:cxnSp>
        <p:grpSp>
          <p:nvGrpSpPr>
            <p:cNvPr id="192" name="Google Shape;192;p16"/>
            <p:cNvGrpSpPr/>
            <p:nvPr/>
          </p:nvGrpSpPr>
          <p:grpSpPr>
            <a:xfrm>
              <a:off x="8230709" y="5934892"/>
              <a:ext cx="3851101" cy="498601"/>
              <a:chOff x="25400" y="0"/>
              <a:chExt cx="5134801" cy="664800"/>
            </a:xfrm>
          </p:grpSpPr>
          <p:cxnSp>
            <p:nvCxnSpPr>
              <p:cNvPr id="193" name="Google Shape;193;p16"/>
              <p:cNvCxnSpPr/>
              <p:nvPr/>
            </p:nvCxnSpPr>
            <p:spPr>
              <a:xfrm>
                <a:off x="25400" y="0"/>
                <a:ext cx="0" cy="664771"/>
              </a:xfrm>
              <a:prstGeom prst="straightConnector1">
                <a:avLst/>
              </a:prstGeom>
              <a:noFill/>
              <a:ln cap="flat" cmpd="sng" w="50800">
                <a:solidFill>
                  <a:srgbClr val="2CD9CB"/>
                </a:solidFill>
                <a:prstDash val="solid"/>
                <a:round/>
                <a:headEnd len="sm" w="sm" type="none"/>
                <a:tailEnd len="sm" w="sm" type="none"/>
              </a:ln>
            </p:spPr>
          </p:cxnSp>
          <p:cxnSp>
            <p:nvCxnSpPr>
              <p:cNvPr id="194" name="Google Shape;194;p16"/>
              <p:cNvCxnSpPr/>
              <p:nvPr/>
            </p:nvCxnSpPr>
            <p:spPr>
              <a:xfrm>
                <a:off x="5160201" y="0"/>
                <a:ext cx="0" cy="664800"/>
              </a:xfrm>
              <a:prstGeom prst="straightConnector1">
                <a:avLst/>
              </a:prstGeom>
              <a:noFill/>
              <a:ln cap="flat" cmpd="sng" w="50800">
                <a:solidFill>
                  <a:srgbClr val="2CD9CB"/>
                </a:solidFill>
                <a:prstDash val="solid"/>
                <a:round/>
                <a:headEnd len="sm" w="sm" type="none"/>
                <a:tailEnd len="sm" w="sm" type="none"/>
              </a:ln>
            </p:spPr>
          </p:cxnSp>
          <p:cxnSp>
            <p:nvCxnSpPr>
              <p:cNvPr id="195" name="Google Shape;195;p16"/>
              <p:cNvCxnSpPr/>
              <p:nvPr/>
            </p:nvCxnSpPr>
            <p:spPr>
              <a:xfrm>
                <a:off x="3578736" y="0"/>
                <a:ext cx="0" cy="664771"/>
              </a:xfrm>
              <a:prstGeom prst="straightConnector1">
                <a:avLst/>
              </a:prstGeom>
              <a:noFill/>
              <a:ln cap="flat" cmpd="sng" w="50800">
                <a:solidFill>
                  <a:srgbClr val="2CD9CB"/>
                </a:solidFill>
                <a:prstDash val="solid"/>
                <a:round/>
                <a:headEnd len="sm" w="sm" type="none"/>
                <a:tailEnd len="sm" w="sm" type="none"/>
              </a:ln>
            </p:spPr>
          </p:cxnSp>
        </p:grpSp>
        <p:grpSp>
          <p:nvGrpSpPr>
            <p:cNvPr id="196" name="Google Shape;196;p16"/>
            <p:cNvGrpSpPr/>
            <p:nvPr/>
          </p:nvGrpSpPr>
          <p:grpSpPr>
            <a:xfrm>
              <a:off x="3050676" y="5877742"/>
              <a:ext cx="3847527" cy="555751"/>
              <a:chOff x="25400" y="0"/>
              <a:chExt cx="5130036" cy="741000"/>
            </a:xfrm>
          </p:grpSpPr>
          <p:cxnSp>
            <p:nvCxnSpPr>
              <p:cNvPr id="197" name="Google Shape;197;p16"/>
              <p:cNvCxnSpPr/>
              <p:nvPr/>
            </p:nvCxnSpPr>
            <p:spPr>
              <a:xfrm>
                <a:off x="25400" y="0"/>
                <a:ext cx="0" cy="664771"/>
              </a:xfrm>
              <a:prstGeom prst="straightConnector1">
                <a:avLst/>
              </a:prstGeom>
              <a:noFill/>
              <a:ln cap="flat" cmpd="sng" w="50800">
                <a:solidFill>
                  <a:srgbClr val="2CD9CB"/>
                </a:solidFill>
                <a:prstDash val="solid"/>
                <a:round/>
                <a:headEnd len="sm" w="sm" type="none"/>
                <a:tailEnd len="sm" w="sm" type="none"/>
              </a:ln>
            </p:spPr>
          </p:cxnSp>
          <p:cxnSp>
            <p:nvCxnSpPr>
              <p:cNvPr id="198" name="Google Shape;198;p16"/>
              <p:cNvCxnSpPr/>
              <p:nvPr/>
            </p:nvCxnSpPr>
            <p:spPr>
              <a:xfrm>
                <a:off x="1802068" y="0"/>
                <a:ext cx="0" cy="664771"/>
              </a:xfrm>
              <a:prstGeom prst="straightConnector1">
                <a:avLst/>
              </a:prstGeom>
              <a:noFill/>
              <a:ln cap="flat" cmpd="sng" w="50800">
                <a:solidFill>
                  <a:srgbClr val="2CD9CB"/>
                </a:solidFill>
                <a:prstDash val="solid"/>
                <a:round/>
                <a:headEnd len="sm" w="sm" type="none"/>
                <a:tailEnd len="sm" w="sm" type="none"/>
              </a:ln>
            </p:spPr>
          </p:cxnSp>
          <p:cxnSp>
            <p:nvCxnSpPr>
              <p:cNvPr id="199" name="Google Shape;199;p16"/>
              <p:cNvCxnSpPr/>
              <p:nvPr/>
            </p:nvCxnSpPr>
            <p:spPr>
              <a:xfrm>
                <a:off x="5155436" y="76200"/>
                <a:ext cx="0" cy="664800"/>
              </a:xfrm>
              <a:prstGeom prst="straightConnector1">
                <a:avLst/>
              </a:prstGeom>
              <a:noFill/>
              <a:ln cap="flat" cmpd="sng" w="50800">
                <a:solidFill>
                  <a:srgbClr val="2CD9CB"/>
                </a:solidFill>
                <a:prstDash val="solid"/>
                <a:round/>
                <a:headEnd len="sm" w="sm" type="none"/>
                <a:tailEnd len="sm" w="sm" type="none"/>
              </a:ln>
            </p:spPr>
          </p:cxnSp>
        </p:grpSp>
        <p:grpSp>
          <p:nvGrpSpPr>
            <p:cNvPr id="200" name="Google Shape;200;p16"/>
            <p:cNvGrpSpPr/>
            <p:nvPr/>
          </p:nvGrpSpPr>
          <p:grpSpPr>
            <a:xfrm>
              <a:off x="14746794" y="5906317"/>
              <a:ext cx="1332501" cy="498579"/>
              <a:chOff x="1802068" y="0"/>
              <a:chExt cx="1776668" cy="664771"/>
            </a:xfrm>
          </p:grpSpPr>
          <p:cxnSp>
            <p:nvCxnSpPr>
              <p:cNvPr id="201" name="Google Shape;201;p16"/>
              <p:cNvCxnSpPr/>
              <p:nvPr/>
            </p:nvCxnSpPr>
            <p:spPr>
              <a:xfrm>
                <a:off x="1802068" y="0"/>
                <a:ext cx="0" cy="664771"/>
              </a:xfrm>
              <a:prstGeom prst="straightConnector1">
                <a:avLst/>
              </a:prstGeom>
              <a:noFill/>
              <a:ln cap="flat" cmpd="sng" w="50800">
                <a:solidFill>
                  <a:srgbClr val="2CD9CB"/>
                </a:solidFill>
                <a:prstDash val="solid"/>
                <a:round/>
                <a:headEnd len="sm" w="sm" type="none"/>
                <a:tailEnd len="sm" w="sm" type="none"/>
              </a:ln>
            </p:spPr>
          </p:cxnSp>
          <p:cxnSp>
            <p:nvCxnSpPr>
              <p:cNvPr id="202" name="Google Shape;202;p16"/>
              <p:cNvCxnSpPr/>
              <p:nvPr/>
            </p:nvCxnSpPr>
            <p:spPr>
              <a:xfrm>
                <a:off x="3578736" y="0"/>
                <a:ext cx="0" cy="664771"/>
              </a:xfrm>
              <a:prstGeom prst="straightConnector1">
                <a:avLst/>
              </a:prstGeom>
              <a:noFill/>
              <a:ln cap="flat" cmpd="sng" w="50800">
                <a:solidFill>
                  <a:srgbClr val="2CD9CB"/>
                </a:solidFill>
                <a:prstDash val="solid"/>
                <a:round/>
                <a:headEnd len="sm" w="sm" type="none"/>
                <a:tailEnd len="sm" w="sm" type="none"/>
              </a:ln>
            </p:spPr>
          </p:cxnSp>
        </p:grpSp>
      </p:grpSp>
      <p:sp>
        <p:nvSpPr>
          <p:cNvPr id="203" name="Google Shape;203;p16"/>
          <p:cNvSpPr/>
          <p:nvPr/>
        </p:nvSpPr>
        <p:spPr>
          <a:xfrm rot="-7768016">
            <a:off x="16360385" y="-6856787"/>
            <a:ext cx="8728113" cy="12454715"/>
          </a:xfrm>
          <a:custGeom>
            <a:rect b="b" l="l" r="r" t="t"/>
            <a:pathLst>
              <a:path extrusionOk="0" h="12454715" w="8728113">
                <a:moveTo>
                  <a:pt x="0" y="0"/>
                </a:moveTo>
                <a:lnTo>
                  <a:pt x="8728113" y="0"/>
                </a:lnTo>
                <a:lnTo>
                  <a:pt x="8728113" y="12454715"/>
                </a:lnTo>
                <a:lnTo>
                  <a:pt x="0" y="12454715"/>
                </a:lnTo>
                <a:lnTo>
                  <a:pt x="0" y="0"/>
                </a:lnTo>
                <a:close/>
              </a:path>
            </a:pathLst>
          </a:custGeom>
          <a:blipFill rotWithShape="1">
            <a:blip r:embed="rId3">
              <a:alphaModFix/>
            </a:blip>
            <a:stretch>
              <a:fillRect b="0" l="-10902" r="-10902" t="0"/>
            </a:stretch>
          </a:blipFill>
          <a:ln>
            <a:noFill/>
          </a:ln>
        </p:spPr>
      </p:sp>
      <p:cxnSp>
        <p:nvCxnSpPr>
          <p:cNvPr id="204" name="Google Shape;204;p16"/>
          <p:cNvCxnSpPr/>
          <p:nvPr/>
        </p:nvCxnSpPr>
        <p:spPr>
          <a:xfrm>
            <a:off x="5644810" y="6094536"/>
            <a:ext cx="0" cy="738600"/>
          </a:xfrm>
          <a:prstGeom prst="straightConnector1">
            <a:avLst/>
          </a:prstGeom>
          <a:noFill/>
          <a:ln cap="flat" cmpd="sng" w="38100">
            <a:solidFill>
              <a:srgbClr val="2CD9CB"/>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AB9"/>
            </a:gs>
            <a:gs pos="100000">
              <a:srgbClr val="0920DE"/>
            </a:gs>
          </a:gsLst>
          <a:path path="circle">
            <a:fillToRect b="100%" r="100%"/>
          </a:path>
          <a:tileRect l="-100%" t="-100%"/>
        </a:gradFill>
      </p:bgPr>
    </p:bg>
    <p:spTree>
      <p:nvGrpSpPr>
        <p:cNvPr id="208" name="Shape 208"/>
        <p:cNvGrpSpPr/>
        <p:nvPr/>
      </p:nvGrpSpPr>
      <p:grpSpPr>
        <a:xfrm>
          <a:off x="0" y="0"/>
          <a:ext cx="0" cy="0"/>
          <a:chOff x="0" y="0"/>
          <a:chExt cx="0" cy="0"/>
        </a:xfrm>
      </p:grpSpPr>
      <p:sp>
        <p:nvSpPr>
          <p:cNvPr id="209" name="Google Shape;209;p17"/>
          <p:cNvSpPr txBox="1"/>
          <p:nvPr/>
        </p:nvSpPr>
        <p:spPr>
          <a:xfrm rot="-2700000">
            <a:off x="-17558488" y="9559735"/>
            <a:ext cx="3745212" cy="3964658"/>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7"/>
          <p:cNvSpPr/>
          <p:nvPr/>
        </p:nvSpPr>
        <p:spPr>
          <a:xfrm rot="-1424655">
            <a:off x="13195972" y="-4144969"/>
            <a:ext cx="12135146" cy="13409001"/>
          </a:xfrm>
          <a:custGeom>
            <a:rect b="b" l="l" r="r" t="t"/>
            <a:pathLst>
              <a:path extrusionOk="0" h="13414158" w="12139813">
                <a:moveTo>
                  <a:pt x="0" y="0"/>
                </a:moveTo>
                <a:lnTo>
                  <a:pt x="12139813" y="0"/>
                </a:lnTo>
                <a:lnTo>
                  <a:pt x="12139813" y="13414158"/>
                </a:lnTo>
                <a:lnTo>
                  <a:pt x="0" y="13414158"/>
                </a:lnTo>
                <a:lnTo>
                  <a:pt x="0" y="0"/>
                </a:lnTo>
                <a:close/>
              </a:path>
            </a:pathLst>
          </a:custGeom>
          <a:blipFill rotWithShape="1">
            <a:blip r:embed="rId3">
              <a:alphaModFix/>
            </a:blip>
            <a:stretch>
              <a:fillRect b="0" l="0" r="0" t="0"/>
            </a:stretch>
          </a:blipFill>
          <a:ln>
            <a:noFill/>
          </a:ln>
        </p:spPr>
      </p:sp>
      <p:sp>
        <p:nvSpPr>
          <p:cNvPr id="211" name="Google Shape;211;p17"/>
          <p:cNvSpPr/>
          <p:nvPr/>
        </p:nvSpPr>
        <p:spPr>
          <a:xfrm>
            <a:off x="179001" y="6864800"/>
            <a:ext cx="9499404" cy="12508702"/>
          </a:xfrm>
          <a:custGeom>
            <a:rect b="b" l="l" r="r" t="t"/>
            <a:pathLst>
              <a:path extrusionOk="0" h="13414158" w="12139813">
                <a:moveTo>
                  <a:pt x="0" y="0"/>
                </a:moveTo>
                <a:lnTo>
                  <a:pt x="12139813" y="0"/>
                </a:lnTo>
                <a:lnTo>
                  <a:pt x="12139813" y="13414158"/>
                </a:lnTo>
                <a:lnTo>
                  <a:pt x="0" y="13414158"/>
                </a:lnTo>
                <a:lnTo>
                  <a:pt x="0" y="0"/>
                </a:lnTo>
                <a:close/>
              </a:path>
            </a:pathLst>
          </a:custGeom>
          <a:blipFill rotWithShape="1">
            <a:blip r:embed="rId3">
              <a:alphaModFix/>
            </a:blip>
            <a:stretch>
              <a:fillRect b="0" l="0" r="0" t="0"/>
            </a:stretch>
          </a:blipFill>
          <a:ln>
            <a:noFill/>
          </a:ln>
        </p:spPr>
      </p:sp>
      <p:grpSp>
        <p:nvGrpSpPr>
          <p:cNvPr id="212" name="Google Shape;212;p17"/>
          <p:cNvGrpSpPr/>
          <p:nvPr/>
        </p:nvGrpSpPr>
        <p:grpSpPr>
          <a:xfrm rot="5474817">
            <a:off x="16681834" y="3530768"/>
            <a:ext cx="571317" cy="571317"/>
            <a:chOff x="0" y="0"/>
            <a:chExt cx="812800" cy="812800"/>
          </a:xfrm>
        </p:grpSpPr>
        <p:sp>
          <p:nvSpPr>
            <p:cNvPr id="213" name="Google Shape;213;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5" name="Google Shape;215;p17"/>
          <p:cNvSpPr txBox="1"/>
          <p:nvPr/>
        </p:nvSpPr>
        <p:spPr>
          <a:xfrm>
            <a:off x="4705550" y="315250"/>
            <a:ext cx="9506700" cy="2539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chemeClr val="lt2"/>
                </a:solidFill>
                <a:latin typeface="Russo One"/>
                <a:ea typeface="Russo One"/>
                <a:cs typeface="Russo One"/>
                <a:sym typeface="Russo One"/>
              </a:rPr>
              <a:t>Data Collection &amp; Sources</a:t>
            </a:r>
            <a:endParaRPr sz="7500">
              <a:solidFill>
                <a:schemeClr val="lt2"/>
              </a:solidFill>
            </a:endParaRPr>
          </a:p>
        </p:txBody>
      </p:sp>
      <p:sp>
        <p:nvSpPr>
          <p:cNvPr id="216" name="Google Shape;216;p17"/>
          <p:cNvSpPr txBox="1"/>
          <p:nvPr>
            <p:ph idx="2" type="body"/>
          </p:nvPr>
        </p:nvSpPr>
        <p:spPr>
          <a:xfrm>
            <a:off x="8748400" y="3872500"/>
            <a:ext cx="9030300" cy="45261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sz="3200"/>
          </a:p>
          <a:p>
            <a:pPr indent="0" lvl="0" marL="0" rtl="0" algn="l">
              <a:spcBef>
                <a:spcPts val="560"/>
              </a:spcBef>
              <a:spcAft>
                <a:spcPts val="0"/>
              </a:spcAft>
              <a:buNone/>
            </a:pPr>
            <a:r>
              <a:t/>
            </a:r>
            <a:endParaRPr sz="3200"/>
          </a:p>
          <a:p>
            <a:pPr indent="0" lvl="0" marL="0" rtl="0" algn="l">
              <a:spcBef>
                <a:spcPts val="560"/>
              </a:spcBef>
              <a:spcAft>
                <a:spcPts val="0"/>
              </a:spcAft>
              <a:buNone/>
            </a:pPr>
            <a:r>
              <a:t/>
            </a:r>
            <a:endParaRPr sz="3200"/>
          </a:p>
        </p:txBody>
      </p:sp>
      <p:sp>
        <p:nvSpPr>
          <p:cNvPr id="217" name="Google Shape;217;p17"/>
          <p:cNvSpPr txBox="1"/>
          <p:nvPr/>
        </p:nvSpPr>
        <p:spPr>
          <a:xfrm>
            <a:off x="8748400" y="3547650"/>
            <a:ext cx="9146400" cy="401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3400">
                <a:solidFill>
                  <a:schemeClr val="lt1"/>
                </a:solidFill>
              </a:rPr>
              <a:t>Data Cleaning:</a:t>
            </a:r>
            <a:endParaRPr b="1" sz="3400">
              <a:solidFill>
                <a:schemeClr val="lt1"/>
              </a:solidFill>
            </a:endParaRPr>
          </a:p>
          <a:p>
            <a:pPr indent="-444500" lvl="0" marL="457200" rtl="0" algn="l">
              <a:lnSpc>
                <a:spcPct val="115000"/>
              </a:lnSpc>
              <a:spcBef>
                <a:spcPts val="1200"/>
              </a:spcBef>
              <a:spcAft>
                <a:spcPts val="0"/>
              </a:spcAft>
              <a:buClr>
                <a:schemeClr val="lt1"/>
              </a:buClr>
              <a:buSzPts val="3400"/>
              <a:buChar char="●"/>
            </a:pPr>
            <a:r>
              <a:rPr b="1" lang="en-US" sz="3400">
                <a:solidFill>
                  <a:schemeClr val="lt1"/>
                </a:solidFill>
              </a:rPr>
              <a:t>Removes duplicates, null values, and invalid records</a:t>
            </a:r>
            <a:r>
              <a:rPr lang="en-US" sz="3400">
                <a:solidFill>
                  <a:schemeClr val="lt1"/>
                </a:solidFill>
              </a:rPr>
              <a:t>.</a:t>
            </a:r>
            <a:endParaRPr sz="3400">
              <a:solidFill>
                <a:schemeClr val="lt1"/>
              </a:solidFill>
            </a:endParaRPr>
          </a:p>
          <a:p>
            <a:pPr indent="-444500" lvl="0" marL="457200" rtl="0" algn="l">
              <a:lnSpc>
                <a:spcPct val="115000"/>
              </a:lnSpc>
              <a:spcBef>
                <a:spcPts val="0"/>
              </a:spcBef>
              <a:spcAft>
                <a:spcPts val="0"/>
              </a:spcAft>
              <a:buClr>
                <a:schemeClr val="lt1"/>
              </a:buClr>
              <a:buSzPts val="3400"/>
              <a:buChar char="●"/>
            </a:pPr>
            <a:r>
              <a:rPr lang="en-US" sz="3400">
                <a:solidFill>
                  <a:schemeClr val="lt1"/>
                </a:solidFill>
              </a:rPr>
              <a:t>Standardizes </a:t>
            </a:r>
            <a:r>
              <a:rPr b="1" lang="en-US" sz="3400">
                <a:solidFill>
                  <a:schemeClr val="lt1"/>
                </a:solidFill>
              </a:rPr>
              <a:t>text data for sentiment analysis</a:t>
            </a:r>
            <a:r>
              <a:rPr lang="en-US" sz="3400">
                <a:solidFill>
                  <a:schemeClr val="lt1"/>
                </a:solidFill>
              </a:rPr>
              <a:t>.</a:t>
            </a:r>
            <a:endParaRPr sz="3400">
              <a:solidFill>
                <a:schemeClr val="lt1"/>
              </a:solidFill>
            </a:endParaRPr>
          </a:p>
          <a:p>
            <a:pPr indent="-444500" lvl="0" marL="457200" rtl="0" algn="l">
              <a:lnSpc>
                <a:spcPct val="115000"/>
              </a:lnSpc>
              <a:spcBef>
                <a:spcPts val="0"/>
              </a:spcBef>
              <a:spcAft>
                <a:spcPts val="0"/>
              </a:spcAft>
              <a:buClr>
                <a:schemeClr val="lt1"/>
              </a:buClr>
              <a:buSzPts val="3400"/>
              <a:buChar char="●"/>
            </a:pPr>
            <a:r>
              <a:rPr b="1" lang="en-US" sz="3400">
                <a:solidFill>
                  <a:schemeClr val="lt1"/>
                </a:solidFill>
              </a:rPr>
              <a:t>Merging Datasets</a:t>
            </a:r>
            <a:endParaRPr b="1" sz="3400">
              <a:solidFill>
                <a:schemeClr val="lt1"/>
              </a:solidFill>
            </a:endParaRPr>
          </a:p>
          <a:p>
            <a:pPr indent="0" lvl="0" marL="457200" rtl="0" algn="l">
              <a:spcBef>
                <a:spcPts val="1200"/>
              </a:spcBef>
              <a:spcAft>
                <a:spcPts val="0"/>
              </a:spcAft>
              <a:buNone/>
            </a:pPr>
            <a:r>
              <a:t/>
            </a:r>
            <a:endParaRPr sz="4700">
              <a:solidFill>
                <a:schemeClr val="lt1"/>
              </a:solidFill>
            </a:endParaRPr>
          </a:p>
          <a:p>
            <a:pPr indent="0" lvl="0" marL="0" rtl="0" algn="l">
              <a:spcBef>
                <a:spcPts val="0"/>
              </a:spcBef>
              <a:spcAft>
                <a:spcPts val="0"/>
              </a:spcAft>
              <a:buNone/>
            </a:pPr>
            <a:r>
              <a:t/>
            </a:r>
            <a:endParaRPr sz="3100">
              <a:solidFill>
                <a:schemeClr val="lt1"/>
              </a:solidFill>
            </a:endParaRPr>
          </a:p>
        </p:txBody>
      </p:sp>
      <p:sp>
        <p:nvSpPr>
          <p:cNvPr id="218" name="Google Shape;218;p17"/>
          <p:cNvSpPr txBox="1"/>
          <p:nvPr/>
        </p:nvSpPr>
        <p:spPr>
          <a:xfrm>
            <a:off x="-10816625" y="10793350"/>
            <a:ext cx="3000000" cy="347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000"/>
              <a:t>Key Financial Metrics:</a:t>
            </a:r>
            <a:endParaRPr b="1" sz="2000"/>
          </a:p>
          <a:p>
            <a:pPr indent="-355600" lvl="0" marL="457200" rtl="0" algn="l">
              <a:lnSpc>
                <a:spcPct val="115000"/>
              </a:lnSpc>
              <a:spcBef>
                <a:spcPts val="1200"/>
              </a:spcBef>
              <a:spcAft>
                <a:spcPts val="0"/>
              </a:spcAft>
              <a:buSzPts val="2000"/>
              <a:buChar char="●"/>
            </a:pPr>
            <a:r>
              <a:rPr b="1" lang="en-US" sz="2000"/>
              <a:t>Closing Price &amp; Adjusted Close</a:t>
            </a:r>
            <a:endParaRPr b="1" sz="2000"/>
          </a:p>
          <a:p>
            <a:pPr indent="-355600" lvl="0" marL="457200" rtl="0" algn="l">
              <a:lnSpc>
                <a:spcPct val="115000"/>
              </a:lnSpc>
              <a:spcBef>
                <a:spcPts val="0"/>
              </a:spcBef>
              <a:spcAft>
                <a:spcPts val="0"/>
              </a:spcAft>
              <a:buSzPts val="2000"/>
              <a:buChar char="●"/>
            </a:pPr>
            <a:r>
              <a:rPr b="1" lang="en-US" sz="2000"/>
              <a:t>Stock Trading Volume</a:t>
            </a:r>
            <a:endParaRPr b="1" sz="2000"/>
          </a:p>
          <a:p>
            <a:pPr indent="-355600" lvl="0" marL="457200" rtl="0" algn="l">
              <a:lnSpc>
                <a:spcPct val="115000"/>
              </a:lnSpc>
              <a:spcBef>
                <a:spcPts val="0"/>
              </a:spcBef>
              <a:spcAft>
                <a:spcPts val="0"/>
              </a:spcAft>
              <a:buSzPts val="2000"/>
              <a:buChar char="●"/>
            </a:pPr>
            <a:r>
              <a:rPr b="1" lang="en-US" sz="2000"/>
              <a:t>Market Volatility Before &amp; After Major DeepSeek Events</a:t>
            </a:r>
            <a:endParaRPr b="1" sz="2000"/>
          </a:p>
        </p:txBody>
      </p:sp>
      <p:sp>
        <p:nvSpPr>
          <p:cNvPr id="219" name="Google Shape;219;p17"/>
          <p:cNvSpPr txBox="1"/>
          <p:nvPr/>
        </p:nvSpPr>
        <p:spPr>
          <a:xfrm>
            <a:off x="315450" y="7583775"/>
            <a:ext cx="10694400" cy="225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800">
                <a:solidFill>
                  <a:schemeClr val="lt1"/>
                </a:solidFill>
              </a:rPr>
              <a:t>Key Financial Metrics:</a:t>
            </a:r>
            <a:endParaRPr b="1" sz="2800">
              <a:solidFill>
                <a:schemeClr val="lt1"/>
              </a:solidFill>
            </a:endParaRPr>
          </a:p>
          <a:p>
            <a:pPr indent="-406400" lvl="0" marL="457200" rtl="0" algn="l">
              <a:lnSpc>
                <a:spcPct val="115000"/>
              </a:lnSpc>
              <a:spcBef>
                <a:spcPts val="1200"/>
              </a:spcBef>
              <a:spcAft>
                <a:spcPts val="0"/>
              </a:spcAft>
              <a:buClr>
                <a:schemeClr val="lt1"/>
              </a:buClr>
              <a:buSzPts val="2800"/>
              <a:buChar char="●"/>
            </a:pPr>
            <a:r>
              <a:rPr b="1" lang="en-US" sz="2800">
                <a:solidFill>
                  <a:schemeClr val="lt1"/>
                </a:solidFill>
              </a:rPr>
              <a:t>Closing Price &amp; Adjusted Close</a:t>
            </a:r>
            <a:endParaRPr b="1" sz="2800">
              <a:solidFill>
                <a:schemeClr val="lt1"/>
              </a:solidFill>
            </a:endParaRPr>
          </a:p>
          <a:p>
            <a:pPr indent="-406400" lvl="0" marL="457200" rtl="0" algn="l">
              <a:lnSpc>
                <a:spcPct val="115000"/>
              </a:lnSpc>
              <a:spcBef>
                <a:spcPts val="0"/>
              </a:spcBef>
              <a:spcAft>
                <a:spcPts val="0"/>
              </a:spcAft>
              <a:buClr>
                <a:schemeClr val="lt1"/>
              </a:buClr>
              <a:buSzPts val="2800"/>
              <a:buChar char="●"/>
            </a:pPr>
            <a:r>
              <a:rPr b="1" lang="en-US" sz="2800">
                <a:solidFill>
                  <a:schemeClr val="lt1"/>
                </a:solidFill>
              </a:rPr>
              <a:t>Stock Trading Volume</a:t>
            </a:r>
            <a:endParaRPr b="1" sz="2800">
              <a:solidFill>
                <a:schemeClr val="lt1"/>
              </a:solidFill>
            </a:endParaRPr>
          </a:p>
          <a:p>
            <a:pPr indent="-406400" lvl="0" marL="457200" rtl="0" algn="l">
              <a:lnSpc>
                <a:spcPct val="115000"/>
              </a:lnSpc>
              <a:spcBef>
                <a:spcPts val="0"/>
              </a:spcBef>
              <a:spcAft>
                <a:spcPts val="0"/>
              </a:spcAft>
              <a:buClr>
                <a:schemeClr val="lt1"/>
              </a:buClr>
              <a:buSzPts val="2800"/>
              <a:buChar char="●"/>
            </a:pPr>
            <a:r>
              <a:rPr b="1" lang="en-US" sz="2800">
                <a:solidFill>
                  <a:schemeClr val="lt1"/>
                </a:solidFill>
              </a:rPr>
              <a:t>Market Volatility Before &amp; After Major DeepSeek Events</a:t>
            </a:r>
            <a:endParaRPr b="1" sz="2800">
              <a:solidFill>
                <a:schemeClr val="lt1"/>
              </a:solidFill>
            </a:endParaRPr>
          </a:p>
        </p:txBody>
      </p:sp>
      <p:pic>
        <p:nvPicPr>
          <p:cNvPr id="220" name="Google Shape;220;p17"/>
          <p:cNvPicPr preferRelativeResize="0"/>
          <p:nvPr/>
        </p:nvPicPr>
        <p:blipFill>
          <a:blip r:embed="rId4">
            <a:alphaModFix/>
          </a:blip>
          <a:stretch>
            <a:fillRect/>
          </a:stretch>
        </p:blipFill>
        <p:spPr>
          <a:xfrm>
            <a:off x="213600" y="4795300"/>
            <a:ext cx="7883299" cy="1517800"/>
          </a:xfrm>
          <a:prstGeom prst="rect">
            <a:avLst/>
          </a:prstGeom>
          <a:noFill/>
          <a:ln>
            <a:noFill/>
          </a:ln>
        </p:spPr>
      </p:pic>
      <p:sp>
        <p:nvSpPr>
          <p:cNvPr id="221" name="Google Shape;221;p17"/>
          <p:cNvSpPr txBox="1"/>
          <p:nvPr/>
        </p:nvSpPr>
        <p:spPr>
          <a:xfrm>
            <a:off x="509250" y="3972200"/>
            <a:ext cx="4909200" cy="5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rPr>
              <a:t>Data </a:t>
            </a:r>
            <a:r>
              <a:rPr lang="en-US" sz="3200">
                <a:solidFill>
                  <a:schemeClr val="lt1"/>
                </a:solidFill>
              </a:rPr>
              <a:t>Sources</a:t>
            </a:r>
            <a:r>
              <a:rPr lang="en-US" sz="3200">
                <a:solidFill>
                  <a:schemeClr val="lt1"/>
                </a:solidFill>
              </a:rPr>
              <a:t>:</a:t>
            </a:r>
            <a:endParaRPr sz="32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he Use of AI in Marketing">
  <a:themeElements>
    <a:clrScheme name="Office">
      <a:dk1>
        <a:srgbClr val="0920DE"/>
      </a:dk1>
      <a:lt1>
        <a:srgbClr val="FFFFFF"/>
      </a:lt1>
      <a:dk2>
        <a:srgbClr val="092AB9"/>
      </a:dk2>
      <a:lt2>
        <a:srgbClr val="2CD9CB"/>
      </a:lt2>
      <a:accent1>
        <a:srgbClr val="6558FB"/>
      </a:accent1>
      <a:accent2>
        <a:srgbClr val="8D90FC"/>
      </a:accent2>
      <a:accent3>
        <a:srgbClr val="DFEBF5"/>
      </a:accent3>
      <a:accent4>
        <a:srgbClr val="888888"/>
      </a:accent4>
      <a:accent5>
        <a:srgbClr val="2CD9CB"/>
      </a:accent5>
      <a:accent6>
        <a:srgbClr val="0920DE"/>
      </a:accent6>
      <a:hlink>
        <a:srgbClr val="6558FB"/>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